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34" r:id="rId5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C51B029-5A06-E4FE-3EB6-371C7D0F3499}" name="Sugiura, Ayaka" initials="SA" userId="S::ayaka.sugiura@tohmatsu.co.jp::87d08c92-03d3-4cce-b973-60e8db9ebe0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B4C7E7"/>
    <a:srgbClr val="F5F5F5"/>
    <a:srgbClr val="ECF4FB"/>
    <a:srgbClr val="007CAF"/>
    <a:srgbClr val="FFF4D1"/>
    <a:srgbClr val="A25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712D7-8186-4AA3-A187-EB7AA57A975F}" v="3" dt="2025-10-31T00:54:29.6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C50B2B8-527E-4CC4-9CC6-C8CF95BA9A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21D5E3-E8EC-4DB1-A56A-81E3789F18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798D-6D2A-4B58-BBDB-9314A684AE07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A8A8AB-33BB-4042-9434-2DDF99592E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223E40-B9FB-4952-B88A-4D9C365422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52ABD-1D4F-44F1-B1DA-D59CDE57BE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316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D0A4E-8F26-4730-89B2-CE0658009740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DFDCF-E5D4-4068-8A8A-9D6CAB5F1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538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プレースホルダー 1">
            <a:extLst>
              <a:ext uri="{FF2B5EF4-FFF2-40B4-BE49-F238E27FC236}">
                <a16:creationId xmlns:a16="http://schemas.microsoft.com/office/drawing/2014/main" id="{C0CB3E06-502B-41BD-8F32-E721FA4F3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b="1">
                <a:solidFill>
                  <a:schemeClr val="accent6"/>
                </a:solidFill>
                <a:latin typeface="+mn-ea"/>
                <a:ea typeface="+mn-ea"/>
              </a:defRPr>
            </a:lvl1pPr>
          </a:lstStyle>
          <a:p>
            <a:endParaRPr kumimoji="1" lang="ja-JP" altLang="en-US"/>
          </a:p>
        </p:txBody>
      </p:sp>
      <p:sp>
        <p:nvSpPr>
          <p:cNvPr id="19" name="スライド番号プレースホルダー 5">
            <a:extLst>
              <a:ext uri="{FF2B5EF4-FFF2-40B4-BE49-F238E27FC236}">
                <a16:creationId xmlns:a16="http://schemas.microsoft.com/office/drawing/2014/main" id="{ABDF4ECD-48AE-47C5-B67D-2490A35F3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04443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720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1726D2-2E3D-40CF-9BBB-FB1C58F74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822" y="1330859"/>
            <a:ext cx="9252789" cy="4846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ADD3F7-25D7-42AD-B515-2A52521F7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1279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タイトル プレースホルダー 1">
            <a:extLst>
              <a:ext uri="{FF2B5EF4-FFF2-40B4-BE49-F238E27FC236}">
                <a16:creationId xmlns:a16="http://schemas.microsoft.com/office/drawing/2014/main" id="{0C41233A-35D0-3F72-A5D0-B4E8A0D321DE}"/>
              </a:ext>
            </a:extLst>
          </p:cNvPr>
          <p:cNvSpPr txBox="1">
            <a:spLocks/>
          </p:cNvSpPr>
          <p:nvPr userDrawn="1"/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700" b="1" kern="1200">
                <a:solidFill>
                  <a:schemeClr val="accent6"/>
                </a:solidFill>
                <a:latin typeface="+mn-ea"/>
                <a:ea typeface="+mn-ea"/>
                <a:cs typeface="+mj-cs"/>
              </a:defRPr>
            </a:lvl1pPr>
          </a:lstStyle>
          <a:p>
            <a:endParaRPr lang="ja-JP" altLang="en-US"/>
          </a:p>
        </p:txBody>
      </p:sp>
      <p:sp>
        <p:nvSpPr>
          <p:cNvPr id="8" name="タイトル プレースホルダー 7">
            <a:extLst>
              <a:ext uri="{FF2B5EF4-FFF2-40B4-BE49-F238E27FC236}">
                <a16:creationId xmlns:a16="http://schemas.microsoft.com/office/drawing/2014/main" id="{12C79D65-A1DF-0330-42DE-E468DAAE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354" y="178992"/>
            <a:ext cx="854392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1786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700" b="1" kern="1200">
          <a:solidFill>
            <a:schemeClr val="accent6"/>
          </a:solidFill>
          <a:latin typeface="+mn-ea"/>
          <a:ea typeface="+mn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9802E-5AC5-ACDD-2246-9A1AF4356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B0D829-F462-6DD5-C20D-ADF2B4181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プロジェクト概要書</a:t>
            </a:r>
            <a:br>
              <a:rPr lang="en-US" altLang="ja-JP" dirty="0"/>
            </a:br>
            <a:r>
              <a:rPr lang="ja-JP" altLang="en-US" sz="1800" dirty="0"/>
              <a:t>プロジェクト名　「</a:t>
            </a:r>
            <a:r>
              <a:rPr lang="en-US" altLang="ja-JP" sz="1800" dirty="0"/>
              <a:t>XXXXXXXXXXXXXXXXXXXXXXXXXX</a:t>
            </a:r>
            <a:r>
              <a:rPr lang="ja-JP" altLang="en-US" sz="1800" dirty="0"/>
              <a:t>」</a:t>
            </a:r>
            <a:endParaRPr kumimoji="1" lang="ja-JP" altLang="en-US" sz="18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098F93E-6668-1A94-AA41-7265FB4F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0241831-8619-ABB1-B2A8-C7D024E30E54}"/>
              </a:ext>
            </a:extLst>
          </p:cNvPr>
          <p:cNvSpPr/>
          <p:nvPr/>
        </p:nvSpPr>
        <p:spPr>
          <a:xfrm>
            <a:off x="267237" y="1182808"/>
            <a:ext cx="9432000" cy="32939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記載事項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プロジェクト概要書を</a:t>
            </a:r>
            <a:r>
              <a:rPr lang="en-US" altLang="ja-JP" sz="1200" dirty="0">
                <a:solidFill>
                  <a:schemeClr val="tx1"/>
                </a:solidFill>
              </a:rPr>
              <a:t>1</a:t>
            </a:r>
            <a:r>
              <a:rPr lang="ja-JP" altLang="en-US" sz="1200" dirty="0">
                <a:solidFill>
                  <a:schemeClr val="tx1"/>
                </a:solidFill>
              </a:rPr>
              <a:t>頁でご記載ください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プロジェクトの概要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ja-JP" altLang="en-US" sz="1200">
                <a:solidFill>
                  <a:schemeClr val="tx1"/>
                </a:solidFill>
              </a:rPr>
              <a:t>目指すスタートアップ像、スタートアップとして立ち上げる時期、出口戦略等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創薬シーズ、関連技術（モダリティ、標的、パイプライン、ビジネスモデル、他の助成金の活用状況、目指していく市場等）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lvl="2"/>
            <a:endParaRPr lang="en-US" altLang="ja-JP" sz="1200" dirty="0">
              <a:solidFill>
                <a:schemeClr val="tx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プロジェクトの推進体制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プロジェクト責任者の経歴・実績</a:t>
            </a:r>
            <a:r>
              <a:rPr lang="en-US" altLang="ja-JP" sz="1200" baseline="30000" dirty="0">
                <a:solidFill>
                  <a:schemeClr val="tx1"/>
                </a:solidFill>
              </a:rPr>
              <a:t>※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プロジェクトの推進に向けた連携体制（シーズを有する研究者・大学等との連携、シーズの事業化（国等の助成、共同研究等）に向けた連携）、起業後の資金調達先との連携等）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プロジェクトに必要な人材像の整理及び確保に向けた取組状況</a:t>
            </a:r>
          </a:p>
          <a:p>
            <a:endParaRPr lang="en-US" altLang="ja-JP" sz="1200" dirty="0">
              <a:solidFill>
                <a:schemeClr val="tx1"/>
              </a:solidFill>
            </a:endParaRPr>
          </a:p>
          <a:p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</a:rPr>
              <a:t>　責任者の経歴・実績は、必要に応じて、プロジェクト概要書とは別に上限</a:t>
            </a:r>
            <a:r>
              <a:rPr lang="en-US" altLang="ja-JP" sz="1200" dirty="0">
                <a:solidFill>
                  <a:schemeClr val="tx1"/>
                </a:solidFill>
              </a:rPr>
              <a:t>2</a:t>
            </a:r>
            <a:r>
              <a:rPr lang="ja-JP" altLang="en-US" sz="1200" dirty="0">
                <a:solidFill>
                  <a:schemeClr val="tx1"/>
                </a:solidFill>
              </a:rPr>
              <a:t>頁で作成することも可能です。</a:t>
            </a:r>
            <a:endParaRPr lang="en-US" altLang="ja-JP" sz="1200" dirty="0">
              <a:solidFill>
                <a:schemeClr val="tx1"/>
              </a:solidFill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6FA038A9-AA90-A63F-CF42-5AB8BED383EF}"/>
              </a:ext>
            </a:extLst>
          </p:cNvPr>
          <p:cNvCxnSpPr/>
          <p:nvPr/>
        </p:nvCxnSpPr>
        <p:spPr>
          <a:xfrm>
            <a:off x="267237" y="18343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A08645D-36E5-53BC-E4C7-DB9DE3462FFF}"/>
              </a:ext>
            </a:extLst>
          </p:cNvPr>
          <p:cNvCxnSpPr>
            <a:cxnSpLocks/>
          </p:cNvCxnSpPr>
          <p:nvPr/>
        </p:nvCxnSpPr>
        <p:spPr>
          <a:xfrm>
            <a:off x="170354" y="945205"/>
            <a:ext cx="96931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689F070-B1CE-9353-1269-3A2EB16F22DD}"/>
              </a:ext>
            </a:extLst>
          </p:cNvPr>
          <p:cNvGrpSpPr/>
          <p:nvPr/>
        </p:nvGrpSpPr>
        <p:grpSpPr>
          <a:xfrm>
            <a:off x="7624746" y="365125"/>
            <a:ext cx="2009775" cy="433036"/>
            <a:chOff x="1762874" y="2640636"/>
            <a:chExt cx="2326526" cy="433036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421DB26-C21C-B792-9BFD-3531DE06DE4B}"/>
                </a:ext>
              </a:extLst>
            </p:cNvPr>
            <p:cNvSpPr/>
            <p:nvPr/>
          </p:nvSpPr>
          <p:spPr bwMode="gray">
            <a:xfrm>
              <a:off x="1762874" y="2785672"/>
              <a:ext cx="2326526" cy="288000"/>
            </a:xfrm>
            <a:prstGeom prst="rect">
              <a:avLst/>
            </a:prstGeom>
            <a:solidFill>
              <a:schemeClr val="bg1"/>
            </a:solidFill>
            <a:ln w="22225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90564">
                <a:lnSpc>
                  <a:spcPts val="1000"/>
                </a:lnSpc>
                <a:buSzPct val="100000"/>
                <a:defRPr/>
              </a:pPr>
              <a:r>
                <a:rPr lang="ja-JP" altLang="en-US" sz="1000" b="1" dirty="0">
                  <a:solidFill>
                    <a:srgbClr val="046A38"/>
                  </a:solidFill>
                  <a:latin typeface="+mn-ea"/>
                  <a:cs typeface="Arial" charset="0"/>
                </a:rPr>
                <a:t>個別プロジェクトにおける実施計画の適切性・妥当性</a:t>
              </a:r>
              <a:endParaRPr lang="en-US" altLang="ja-JP" sz="1000" b="1" dirty="0">
                <a:solidFill>
                  <a:srgbClr val="046A38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AFFC9C2E-06B2-A91D-B7FE-5744035A42B2}"/>
                </a:ext>
              </a:extLst>
            </p:cNvPr>
            <p:cNvSpPr/>
            <p:nvPr/>
          </p:nvSpPr>
          <p:spPr bwMode="gray">
            <a:xfrm>
              <a:off x="1762874" y="2640636"/>
              <a:ext cx="2326526" cy="144000"/>
            </a:xfrm>
            <a:prstGeom prst="rect">
              <a:avLst/>
            </a:prstGeom>
            <a:solidFill>
              <a:schemeClr val="accent6"/>
            </a:solidFill>
            <a:ln w="22225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Arial" charset="0"/>
                </a:rPr>
                <a:t>評価項目</a:t>
              </a:r>
              <a:r>
                <a:rPr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Arial" charset="0"/>
                </a:rPr>
                <a:t>④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5655383"/>
      </p:ext>
    </p:extLst>
  </p:cSld>
  <p:clrMapOvr>
    <a:masterClrMapping/>
  </p:clrMapOvr>
</p:sld>
</file>

<file path=ppt/theme/theme1.xml><?xml version="1.0" encoding="utf-8"?>
<a:theme xmlns:a="http://schemas.openxmlformats.org/drawingml/2006/main" name="NEDO日本語16：9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ユーザー定義 2">
      <a:majorFont>
        <a:latin typeface="Yu Gothic UI"/>
        <a:ea typeface="Meiryo UI"/>
        <a:cs typeface=""/>
      </a:majorFont>
      <a:minorFont>
        <a:latin typeface="Yu Gothic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DO日本語16：9" id="{E7627FC0-82E2-4F40-AE95-EDA8A0518DCA}" vid="{B091D4D8-CA12-428C-A114-EED442D5176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E88A0613118CA4AB68EF5303CDB68BA" ma:contentTypeVersion="3" ma:contentTypeDescription="新しいドキュメントを作成します。" ma:contentTypeScope="" ma:versionID="44ff04cd2eb7c0ef52a349df71afd18b">
  <xsd:schema xmlns:xsd="http://www.w3.org/2001/XMLSchema" xmlns:xs="http://www.w3.org/2001/XMLSchema" xmlns:p="http://schemas.microsoft.com/office/2006/metadata/properties" xmlns:ns2="a610d25c-0615-4def-ad6b-792cfeeae17a" targetNamespace="http://schemas.microsoft.com/office/2006/metadata/properties" ma:root="true" ma:fieldsID="a79a1a680167147396f62a1b9801b806" ns2:_="">
    <xsd:import namespace="a610d25c-0615-4def-ad6b-792cfeeae1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0d25c-0615-4def-ad6b-792cfeeae1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734B40-86B7-4BEF-8AFD-D442F50CF1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0d25c-0615-4def-ad6b-792cfeeae1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EB4BC0-34F4-469D-9408-98A8084A14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E2344A-7B77-4CF3-82D9-D3315AD62829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a610d25c-0615-4def-ad6b-792cfeeae17a"/>
  </ds:schemaRefs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NEDO日本語16：9</Template>
  <TotalTime>335</TotalTime>
  <Words>172</Words>
  <Application>Microsoft Office PowerPoint</Application>
  <PresentationFormat>A4 210 x 297 mm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Yu Gothic UI</vt:lpstr>
      <vt:lpstr>游ゴシック</vt:lpstr>
      <vt:lpstr>Arial</vt:lpstr>
      <vt:lpstr>Wingdings</vt:lpstr>
      <vt:lpstr>NEDO日本語16：9</vt:lpstr>
      <vt:lpstr>プロジェクト概要書 プロジェクト名　「XXXXXXXXXXXXXXXXXXXXXXXXXX」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Kinouchi, Yuichi</dc:creator>
  <cp:lastModifiedBy>Kinouchi, Yuichi</cp:lastModifiedBy>
  <cp:revision>19</cp:revision>
  <dcterms:modified xsi:type="dcterms:W3CDTF">2025-10-31T04:18:34Z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0x010100EE88A0613118CA4AB68EF5303CDB68BA</vt:lpwstr>
  </property>
</Properties>
</file>