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331" r:id="rId5"/>
    <p:sldId id="330" r:id="rId6"/>
    <p:sldId id="316" r:id="rId7"/>
    <p:sldId id="332" r:id="rId8"/>
    <p:sldId id="333" r:id="rId9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B4C7E7"/>
    <a:srgbClr val="F5F5F5"/>
    <a:srgbClr val="ECF4FB"/>
    <a:srgbClr val="007CAF"/>
    <a:srgbClr val="FFF4D1"/>
    <a:srgbClr val="A257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6C50B2B8-527E-4CC4-9CC6-C8CF95BA9A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21D5E3-E8EC-4DB1-A56A-81E3789F18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798D-6D2A-4B58-BBDB-9314A684AE07}" type="datetimeFigureOut">
              <a:rPr kumimoji="1" lang="ja-JP" altLang="en-US" smtClean="0"/>
              <a:t>2025/10/30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A8A8AB-33BB-4042-9434-2DDF99592E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223E40-B9FB-4952-B88A-4D9C365422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52ABD-1D4F-44F1-B1DA-D59CDE57BE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316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D0A4E-8F26-4730-89B2-CE0658009740}" type="datetimeFigureOut">
              <a:rPr kumimoji="1" lang="ja-JP" altLang="en-US" smtClean="0"/>
              <a:t>2025/10/30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DFDCF-E5D4-4068-8A8A-9D6CAB5F1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538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プレースホルダー 1">
            <a:extLst>
              <a:ext uri="{FF2B5EF4-FFF2-40B4-BE49-F238E27FC236}">
                <a16:creationId xmlns:a16="http://schemas.microsoft.com/office/drawing/2014/main" id="{C0CB3E06-502B-41BD-8F32-E721FA4F3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694" y="146269"/>
            <a:ext cx="7140807" cy="6911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b="1">
                <a:solidFill>
                  <a:schemeClr val="accent6"/>
                </a:solidFill>
                <a:latin typeface="+mn-ea"/>
                <a:ea typeface="+mn-ea"/>
              </a:defRPr>
            </a:lvl1pPr>
          </a:lstStyle>
          <a:p>
            <a:endParaRPr kumimoji="1" lang="ja-JP" altLang="en-US"/>
          </a:p>
        </p:txBody>
      </p:sp>
      <p:sp>
        <p:nvSpPr>
          <p:cNvPr id="19" name="スライド番号プレースホルダー 5">
            <a:extLst>
              <a:ext uri="{FF2B5EF4-FFF2-40B4-BE49-F238E27FC236}">
                <a16:creationId xmlns:a16="http://schemas.microsoft.com/office/drawing/2014/main" id="{ABDF4ECD-48AE-47C5-B67D-2490A35F3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04443" y="0"/>
            <a:ext cx="901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1">
                <a:solidFill>
                  <a:schemeClr val="tx1">
                    <a:tint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652AE7A0-B274-4AD2-A86F-1F9EDE300C1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720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1726D2-2E3D-40CF-9BBB-FB1C58F74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822" y="1330859"/>
            <a:ext cx="9252789" cy="4846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ADD3F7-25D7-42AD-B515-2A52521F7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91279" y="0"/>
            <a:ext cx="901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1">
                <a:solidFill>
                  <a:schemeClr val="tx1">
                    <a:tint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652AE7A0-B274-4AD2-A86F-1F9EDE300C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タイトル プレースホルダー 1">
            <a:extLst>
              <a:ext uri="{FF2B5EF4-FFF2-40B4-BE49-F238E27FC236}">
                <a16:creationId xmlns:a16="http://schemas.microsoft.com/office/drawing/2014/main" id="{0C41233A-35D0-3F72-A5D0-B4E8A0D321DE}"/>
              </a:ext>
            </a:extLst>
          </p:cNvPr>
          <p:cNvSpPr txBox="1">
            <a:spLocks/>
          </p:cNvSpPr>
          <p:nvPr userDrawn="1"/>
        </p:nvSpPr>
        <p:spPr>
          <a:xfrm>
            <a:off x="452694" y="146269"/>
            <a:ext cx="7140807" cy="6911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700" b="1" kern="1200">
                <a:solidFill>
                  <a:schemeClr val="accent6"/>
                </a:solidFill>
                <a:latin typeface="+mn-ea"/>
                <a:ea typeface="+mn-ea"/>
                <a:cs typeface="+mj-cs"/>
              </a:defRPr>
            </a:lvl1pPr>
          </a:lstStyle>
          <a:p>
            <a:endParaRPr lang="ja-JP" altLang="en-US"/>
          </a:p>
        </p:txBody>
      </p:sp>
      <p:sp>
        <p:nvSpPr>
          <p:cNvPr id="8" name="タイトル プレースホルダー 7">
            <a:extLst>
              <a:ext uri="{FF2B5EF4-FFF2-40B4-BE49-F238E27FC236}">
                <a16:creationId xmlns:a16="http://schemas.microsoft.com/office/drawing/2014/main" id="{12C79D65-A1DF-0330-42DE-E468DAAE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354" y="178992"/>
            <a:ext cx="854392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1786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700" b="1" kern="1200">
          <a:solidFill>
            <a:schemeClr val="accent6"/>
          </a:solidFill>
          <a:latin typeface="+mn-ea"/>
          <a:ea typeface="+mn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9F88E-4AFD-360C-7644-D7EB5D6AC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294" y="1955920"/>
            <a:ext cx="8850668" cy="69112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分野特化型カンパニークリエーション創出支援事業　</a:t>
            </a:r>
            <a:br>
              <a:rPr kumimoji="1" lang="en-US" altLang="ja-JP" dirty="0"/>
            </a:br>
            <a:r>
              <a:rPr kumimoji="1" lang="ja-JP" altLang="en-US" dirty="0"/>
              <a:t>企画書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3F4310C-50D1-D1F8-822D-8F2F48FEE5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2AE7A0-B274-4AD2-A86F-1F9EDE300C1C}" type="slidenum">
              <a:rPr lang="ja-JP" altLang="en-US" smtClean="0"/>
              <a:pPr/>
              <a:t>1</a:t>
            </a:fld>
            <a:endParaRPr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E0DA2BC-DA7F-1359-DA66-D2C2A8B94AE5}"/>
              </a:ext>
            </a:extLst>
          </p:cNvPr>
          <p:cNvCxnSpPr/>
          <p:nvPr/>
        </p:nvCxnSpPr>
        <p:spPr>
          <a:xfrm>
            <a:off x="374036" y="1994119"/>
            <a:ext cx="0" cy="614722"/>
          </a:xfrm>
          <a:prstGeom prst="line">
            <a:avLst/>
          </a:prstGeom>
          <a:ln w="5715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F248D8F-B24D-4C08-C7C7-436EA001A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732596"/>
              </p:ext>
            </p:extLst>
          </p:nvPr>
        </p:nvGraphicFramePr>
        <p:xfrm>
          <a:off x="5026025" y="4860290"/>
          <a:ext cx="4429196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407137965"/>
                    </a:ext>
                  </a:extLst>
                </a:gridCol>
                <a:gridCol w="3371921">
                  <a:extLst>
                    <a:ext uri="{9D8B030D-6E8A-4147-A177-3AD203B41FA5}">
                      <a16:colId xmlns:a16="http://schemas.microsoft.com/office/drawing/2014/main" val="26172064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企業・団体名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328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住所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n-lt"/>
                        </a:rPr>
                        <a:t>〒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978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問合せ先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n-lt"/>
                        </a:rPr>
                        <a:t>担当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n-lt"/>
                        </a:rPr>
                        <a:t>TEL</a:t>
                      </a:r>
                    </a:p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+mn-lt"/>
                        </a:rPr>
                        <a:t>E-mail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+mn-lt"/>
                        </a:rPr>
                        <a:t>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832816"/>
                  </a:ext>
                </a:extLst>
              </a:tr>
            </a:tbl>
          </a:graphicData>
        </a:graphic>
      </p:graphicFrame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052F204-22EC-A84E-B18C-BFD2DF670E19}"/>
              </a:ext>
            </a:extLst>
          </p:cNvPr>
          <p:cNvCxnSpPr>
            <a:cxnSpLocks/>
          </p:cNvCxnSpPr>
          <p:nvPr/>
        </p:nvCxnSpPr>
        <p:spPr>
          <a:xfrm>
            <a:off x="106408" y="2745430"/>
            <a:ext cx="96931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784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1B2B9A-3321-9304-BEE3-BAD170AB47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F406FE-A598-1FDF-9A18-56372EBA6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企画書</a:t>
            </a:r>
            <a:br>
              <a:rPr lang="en-US" altLang="ja-JP" dirty="0"/>
            </a:br>
            <a:r>
              <a:rPr lang="ja-JP" altLang="en-US" sz="1800" dirty="0"/>
              <a:t>本事業および創薬分野におけるカンパニークリエーションへの理解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56FEE16-1C4A-3A98-78FE-3E5ADE4B4B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2AE7A0-B274-4AD2-A86F-1F9EDE300C1C}" type="slidenum">
              <a:rPr lang="ja-JP" altLang="en-US" smtClean="0"/>
              <a:pPr/>
              <a:t>2</a:t>
            </a:fld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99D9941-6F98-51B6-4761-700A9355AED3}"/>
              </a:ext>
            </a:extLst>
          </p:cNvPr>
          <p:cNvGrpSpPr/>
          <p:nvPr/>
        </p:nvGrpSpPr>
        <p:grpSpPr>
          <a:xfrm>
            <a:off x="7624746" y="365125"/>
            <a:ext cx="2009775" cy="433036"/>
            <a:chOff x="1762874" y="2640636"/>
            <a:chExt cx="2326526" cy="433036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CE19D749-06EE-9E18-945E-7D80FC5C7599}"/>
                </a:ext>
              </a:extLst>
            </p:cNvPr>
            <p:cNvSpPr/>
            <p:nvPr/>
          </p:nvSpPr>
          <p:spPr bwMode="gray">
            <a:xfrm>
              <a:off x="1762874" y="2785672"/>
              <a:ext cx="2326526" cy="288000"/>
            </a:xfrm>
            <a:prstGeom prst="rect">
              <a:avLst/>
            </a:prstGeom>
            <a:solidFill>
              <a:schemeClr val="bg1"/>
            </a:solidFill>
            <a:ln w="22225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90564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000" b="1" dirty="0">
                  <a:solidFill>
                    <a:srgbClr val="046A38"/>
                  </a:solidFill>
                  <a:latin typeface="+mn-ea"/>
                  <a:cs typeface="Arial" charset="0"/>
                </a:rPr>
                <a:t>事業理解と企画内容</a:t>
              </a:r>
              <a:endParaRPr kumimoji="1" lang="en-US" altLang="ja-JP" sz="800" b="1" i="0" u="none" strike="noStrike" kern="1200" cap="none" spc="0" normalizeH="0" baseline="0" noProof="0" dirty="0">
                <a:ln>
                  <a:noFill/>
                </a:ln>
                <a:solidFill>
                  <a:srgbClr val="046A38"/>
                </a:solidFill>
                <a:effectLst/>
                <a:uLnTx/>
                <a:uFillTx/>
                <a:latin typeface="+mn-ea"/>
                <a:cs typeface="Arial" charset="0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6733C787-3B7C-BE20-E962-E878055FED0B}"/>
                </a:ext>
              </a:extLst>
            </p:cNvPr>
            <p:cNvSpPr/>
            <p:nvPr/>
          </p:nvSpPr>
          <p:spPr bwMode="gray">
            <a:xfrm>
              <a:off x="1762874" y="2640636"/>
              <a:ext cx="2326526" cy="144000"/>
            </a:xfrm>
            <a:prstGeom prst="rect">
              <a:avLst/>
            </a:prstGeom>
            <a:solidFill>
              <a:schemeClr val="accent6"/>
            </a:solidFill>
            <a:ln w="22225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Arial" charset="0"/>
                </a:rPr>
                <a:t>評価項目</a:t>
              </a:r>
              <a:r>
                <a:rPr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Arial" charset="0"/>
                </a:rPr>
                <a:t>①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charset="0"/>
              </a:endParaRP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CE91711C-7ABD-EDF0-C649-5945E755E7B0}"/>
              </a:ext>
            </a:extLst>
          </p:cNvPr>
          <p:cNvSpPr/>
          <p:nvPr/>
        </p:nvSpPr>
        <p:spPr>
          <a:xfrm>
            <a:off x="267237" y="1182809"/>
            <a:ext cx="9432000" cy="18199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記載事項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sz="1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200" dirty="0">
                <a:solidFill>
                  <a:schemeClr val="tx1"/>
                </a:solidFill>
              </a:rPr>
              <a:t>カンパニークリエーションに取組む目的（なぜこの手法に取組むのか）、今後貴社・団体として目指す姿について一枚で</a:t>
            </a:r>
            <a:r>
              <a:rPr kumimoji="1" lang="ja-JP" altLang="en-US" sz="1200" dirty="0">
                <a:solidFill>
                  <a:schemeClr val="tx1"/>
                </a:solidFill>
              </a:rPr>
              <a:t>ご記載ください。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200" dirty="0">
                <a:solidFill>
                  <a:schemeClr val="tx1"/>
                </a:solidFill>
              </a:rPr>
              <a:t>カンパニークリエーションに取組む上での要所と、それに向けたアプローチ手法についてもご記載ください。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1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※</a:t>
            </a:r>
            <a:r>
              <a:rPr lang="ja-JP" altLang="en-US" sz="1200" dirty="0">
                <a:solidFill>
                  <a:schemeClr val="tx1"/>
                </a:solidFill>
              </a:rPr>
              <a:t>　上記観点で作成者の判断で自由にご記載ください。企画書全体で</a:t>
            </a:r>
            <a:r>
              <a:rPr lang="en-US" altLang="ja-JP" sz="1200" dirty="0">
                <a:solidFill>
                  <a:schemeClr val="tx1"/>
                </a:solidFill>
              </a:rPr>
              <a:t>7</a:t>
            </a:r>
            <a:r>
              <a:rPr lang="ja-JP" altLang="en-US" sz="1200" dirty="0">
                <a:solidFill>
                  <a:schemeClr val="tx1"/>
                </a:solidFill>
              </a:rPr>
              <a:t>頁以内であれば、各構成に枚数制限はございません。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AB433A6-6E9B-F6E8-7EB3-2232CE0923CF}"/>
              </a:ext>
            </a:extLst>
          </p:cNvPr>
          <p:cNvCxnSpPr/>
          <p:nvPr/>
        </p:nvCxnSpPr>
        <p:spPr>
          <a:xfrm>
            <a:off x="267237" y="183439"/>
            <a:ext cx="0" cy="614722"/>
          </a:xfrm>
          <a:prstGeom prst="line">
            <a:avLst/>
          </a:prstGeom>
          <a:ln w="5715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7F24636-3E8A-B438-A740-BF3026CA3BFD}"/>
              </a:ext>
            </a:extLst>
          </p:cNvPr>
          <p:cNvCxnSpPr>
            <a:cxnSpLocks/>
          </p:cNvCxnSpPr>
          <p:nvPr/>
        </p:nvCxnSpPr>
        <p:spPr>
          <a:xfrm>
            <a:off x="170354" y="945205"/>
            <a:ext cx="96931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191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564E47-5358-9FBF-3E81-E1339DB41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企画書</a:t>
            </a:r>
            <a:br>
              <a:rPr lang="en-US" altLang="ja-JP" dirty="0"/>
            </a:br>
            <a:r>
              <a:rPr lang="ja-JP" altLang="en-US" sz="1800" dirty="0"/>
              <a:t>プロジェクト管理者の体制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D296D50-C31C-21D8-FF78-D76A494E3A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2AE7A0-B274-4AD2-A86F-1F9EDE300C1C}" type="slidenum">
              <a:rPr lang="ja-JP" altLang="en-US" smtClean="0"/>
              <a:pPr/>
              <a:t>3</a:t>
            </a:fld>
            <a:endParaRPr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A92CE80-631B-C3E2-ADAF-9A8DE10F78E3}"/>
              </a:ext>
            </a:extLst>
          </p:cNvPr>
          <p:cNvGrpSpPr/>
          <p:nvPr/>
        </p:nvGrpSpPr>
        <p:grpSpPr>
          <a:xfrm>
            <a:off x="7624746" y="337694"/>
            <a:ext cx="2009775" cy="433036"/>
            <a:chOff x="1762874" y="2640636"/>
            <a:chExt cx="2326526" cy="433036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B2E39C38-B1CD-4680-0282-B1A2A633D27C}"/>
                </a:ext>
              </a:extLst>
            </p:cNvPr>
            <p:cNvSpPr/>
            <p:nvPr/>
          </p:nvSpPr>
          <p:spPr bwMode="gray">
            <a:xfrm>
              <a:off x="1762874" y="2785672"/>
              <a:ext cx="2326526" cy="288000"/>
            </a:xfrm>
            <a:prstGeom prst="rect">
              <a:avLst/>
            </a:prstGeom>
            <a:solidFill>
              <a:schemeClr val="bg1"/>
            </a:solidFill>
            <a:ln w="22225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90564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+mn-ea"/>
                  <a:cs typeface="Arial" charset="0"/>
                </a:rPr>
                <a:t>管理体制・ガバナンス</a:t>
              </a:r>
              <a:endParaRPr kumimoji="1" lang="en-US" altLang="ja-JP" sz="800" b="1" i="0" u="none" strike="noStrike" kern="1200" cap="none" spc="0" normalizeH="0" baseline="0" noProof="0" dirty="0">
                <a:ln>
                  <a:noFill/>
                </a:ln>
                <a:solidFill>
                  <a:srgbClr val="046A38"/>
                </a:solidFill>
                <a:effectLst/>
                <a:uLnTx/>
                <a:uFillTx/>
                <a:latin typeface="+mn-ea"/>
                <a:cs typeface="Arial" charset="0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F8BCACE-6460-BB1E-FC97-2DC1A6D846C7}"/>
                </a:ext>
              </a:extLst>
            </p:cNvPr>
            <p:cNvSpPr/>
            <p:nvPr/>
          </p:nvSpPr>
          <p:spPr bwMode="gray">
            <a:xfrm>
              <a:off x="1762874" y="2640636"/>
              <a:ext cx="2326526" cy="144000"/>
            </a:xfrm>
            <a:prstGeom prst="rect">
              <a:avLst/>
            </a:prstGeom>
            <a:solidFill>
              <a:schemeClr val="accent6"/>
            </a:solidFill>
            <a:ln w="22225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Arial" charset="0"/>
                </a:rPr>
                <a:t>評価項目</a:t>
              </a:r>
              <a:r>
                <a:rPr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Arial" charset="0"/>
                </a:rPr>
                <a:t>②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charset="0"/>
              </a:endParaRPr>
            </a:p>
          </p:txBody>
        </p:sp>
      </p:grp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C11D004E-91B7-82F4-8979-46CBDA2B9E46}"/>
              </a:ext>
            </a:extLst>
          </p:cNvPr>
          <p:cNvCxnSpPr/>
          <p:nvPr/>
        </p:nvCxnSpPr>
        <p:spPr>
          <a:xfrm>
            <a:off x="267237" y="183439"/>
            <a:ext cx="0" cy="614722"/>
          </a:xfrm>
          <a:prstGeom prst="line">
            <a:avLst/>
          </a:prstGeom>
          <a:ln w="5715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A867DE51-4D2F-621D-B170-9AEA75302AAE}"/>
              </a:ext>
            </a:extLst>
          </p:cNvPr>
          <p:cNvCxnSpPr>
            <a:cxnSpLocks/>
          </p:cNvCxnSpPr>
          <p:nvPr/>
        </p:nvCxnSpPr>
        <p:spPr>
          <a:xfrm>
            <a:off x="170354" y="945205"/>
            <a:ext cx="96931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04C0D6EE-3C24-87FA-AAF0-4F917647290F}"/>
              </a:ext>
            </a:extLst>
          </p:cNvPr>
          <p:cNvSpPr/>
          <p:nvPr/>
        </p:nvSpPr>
        <p:spPr>
          <a:xfrm>
            <a:off x="300945" y="1119681"/>
            <a:ext cx="9432000" cy="18199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記載事項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sz="1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200" dirty="0">
                <a:solidFill>
                  <a:schemeClr val="tx1"/>
                </a:solidFill>
              </a:rPr>
              <a:t>貴法人・団体としての本事業における管理体制（責任者、組織構成、役割分担、資金管理など）をご記載ください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200" dirty="0">
                <a:solidFill>
                  <a:schemeClr val="tx1"/>
                </a:solidFill>
              </a:rPr>
              <a:t>外部アドバイザー、</a:t>
            </a:r>
            <a:r>
              <a:rPr lang="en-US" altLang="ja-JP" sz="1200" dirty="0">
                <a:solidFill>
                  <a:schemeClr val="tx1"/>
                </a:solidFill>
              </a:rPr>
              <a:t>EIR</a:t>
            </a:r>
            <a:r>
              <a:rPr lang="ja-JP" altLang="en-US" sz="1200" dirty="0">
                <a:solidFill>
                  <a:schemeClr val="tx1"/>
                </a:solidFill>
              </a:rPr>
              <a:t>などの体制を備えていれば、そちらもご記載ください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※</a:t>
            </a:r>
            <a:r>
              <a:rPr lang="ja-JP" altLang="en-US" sz="1200" dirty="0">
                <a:solidFill>
                  <a:schemeClr val="tx1"/>
                </a:solidFill>
              </a:rPr>
              <a:t>　上記観点で作成者の判断で自由にご記載ください。企画書全体で</a:t>
            </a:r>
            <a:r>
              <a:rPr lang="en-US" altLang="ja-JP" sz="1200" dirty="0">
                <a:solidFill>
                  <a:schemeClr val="tx1"/>
                </a:solidFill>
              </a:rPr>
              <a:t>7</a:t>
            </a:r>
            <a:r>
              <a:rPr lang="ja-JP" altLang="en-US" sz="1200" dirty="0">
                <a:solidFill>
                  <a:schemeClr val="tx1"/>
                </a:solidFill>
              </a:rPr>
              <a:t>頁以内であれば、各構成に枚数制限はございません。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226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892219-4EC5-87AE-FDAE-9017F98B78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02E140-0665-83A2-F914-F650CC8DC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企画書</a:t>
            </a:r>
            <a:br>
              <a:rPr lang="en-US" altLang="ja-JP" dirty="0"/>
            </a:br>
            <a:r>
              <a:rPr lang="ja-JP" altLang="en-US" sz="1200" dirty="0"/>
              <a:t>プロジェクト管理者の実績</a:t>
            </a:r>
            <a:br>
              <a:rPr lang="en-US" altLang="ja-JP" sz="1200" dirty="0"/>
            </a:br>
            <a:r>
              <a:rPr lang="ja-JP" altLang="en-US" sz="1200" dirty="0"/>
              <a:t>カンパニークリエーション、インキュベーション等の活動実績</a:t>
            </a:r>
            <a:endParaRPr kumimoji="1" lang="ja-JP" altLang="en-US" sz="18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16479D0-DDD5-E844-597F-2A9606CC0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2AE7A0-B274-4AD2-A86F-1F9EDE300C1C}" type="slidenum">
              <a:rPr lang="ja-JP" altLang="en-US" smtClean="0"/>
              <a:pPr/>
              <a:t>4</a:t>
            </a:fld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8277A0C-B3F9-80D1-FED9-F806299F120E}"/>
              </a:ext>
            </a:extLst>
          </p:cNvPr>
          <p:cNvGrpSpPr/>
          <p:nvPr/>
        </p:nvGrpSpPr>
        <p:grpSpPr>
          <a:xfrm>
            <a:off x="7624746" y="365125"/>
            <a:ext cx="2009775" cy="433036"/>
            <a:chOff x="1762874" y="2640636"/>
            <a:chExt cx="2326526" cy="433036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109D97C3-2B5E-7E4F-D7EB-42132CFE0413}"/>
                </a:ext>
              </a:extLst>
            </p:cNvPr>
            <p:cNvSpPr/>
            <p:nvPr/>
          </p:nvSpPr>
          <p:spPr bwMode="gray">
            <a:xfrm>
              <a:off x="1762874" y="2785672"/>
              <a:ext cx="2326526" cy="288000"/>
            </a:xfrm>
            <a:prstGeom prst="rect">
              <a:avLst/>
            </a:prstGeom>
            <a:solidFill>
              <a:schemeClr val="bg1"/>
            </a:solidFill>
            <a:ln w="22225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90564">
                <a:lnSpc>
                  <a:spcPts val="1000"/>
                </a:lnSpc>
                <a:buSzPct val="100000"/>
                <a:defRPr/>
              </a:pPr>
              <a:r>
                <a:rPr lang="ja-JP" altLang="en-US" sz="1000" b="1" dirty="0">
                  <a:solidFill>
                    <a:srgbClr val="046A38"/>
                  </a:solidFill>
                  <a:latin typeface="+mn-ea"/>
                  <a:cs typeface="Arial" charset="0"/>
                </a:rPr>
                <a:t>支援実績・事業化可能性</a:t>
              </a:r>
              <a:endParaRPr lang="en-US" altLang="ja-JP" sz="1000" b="1" dirty="0">
                <a:solidFill>
                  <a:srgbClr val="046A38"/>
                </a:solidFill>
                <a:latin typeface="+mn-ea"/>
                <a:cs typeface="Arial" charset="0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C7AD4097-A646-C364-CF13-4D60ABEE76D0}"/>
                </a:ext>
              </a:extLst>
            </p:cNvPr>
            <p:cNvSpPr/>
            <p:nvPr/>
          </p:nvSpPr>
          <p:spPr bwMode="gray">
            <a:xfrm>
              <a:off x="1762874" y="2640636"/>
              <a:ext cx="2326526" cy="144000"/>
            </a:xfrm>
            <a:prstGeom prst="rect">
              <a:avLst/>
            </a:prstGeom>
            <a:solidFill>
              <a:schemeClr val="accent6"/>
            </a:solidFill>
            <a:ln w="22225" algn="ctr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ea"/>
                  <a:cs typeface="Arial" charset="0"/>
                </a:rPr>
                <a:t>評価項目</a:t>
              </a:r>
              <a:r>
                <a:rPr kumimoji="1" lang="ja-JP" altLang="en-US" sz="1000" b="1" dirty="0">
                  <a:solidFill>
                    <a:prstClr val="white"/>
                  </a:solidFill>
                  <a:latin typeface="+mn-ea"/>
                  <a:cs typeface="Arial" charset="0"/>
                </a:rPr>
                <a:t>③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Arial" charset="0"/>
              </a:endParaRP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1BD04F7-7376-50F7-BFB2-D70ED0FA16D2}"/>
              </a:ext>
            </a:extLst>
          </p:cNvPr>
          <p:cNvSpPr/>
          <p:nvPr/>
        </p:nvSpPr>
        <p:spPr>
          <a:xfrm>
            <a:off x="267237" y="1182809"/>
            <a:ext cx="9432000" cy="24176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記載事項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sz="1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200" dirty="0">
                <a:solidFill>
                  <a:schemeClr val="tx1"/>
                </a:solidFill>
              </a:rPr>
              <a:t>貴法人・団体等における創薬分野の実績（過去のプロジェクト事例、創薬分野の支援実績等）をご記載ください。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sz="1200" dirty="0">
                <a:solidFill>
                  <a:schemeClr val="tx1"/>
                </a:solidFill>
              </a:rPr>
              <a:t>設立間もない、あるいは、今後取り組んでいく等の場合には、それが分かる内容をご記載ください。</a:t>
            </a:r>
            <a:endParaRPr lang="en-US" altLang="ja-JP" sz="1200" dirty="0">
              <a:solidFill>
                <a:schemeClr val="tx1"/>
              </a:solidFill>
            </a:endParaRPr>
          </a:p>
          <a:p>
            <a:endParaRPr lang="en-US" altLang="ja-JP" sz="1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solidFill>
                  <a:schemeClr val="tx1"/>
                </a:solidFill>
              </a:rPr>
              <a:t>貴法人・団体等における創薬分野でのカンパニークリエーション、インキュベーションの取組・実績がありましたら具体的にご記載ください。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sz="1200" dirty="0">
                <a:solidFill>
                  <a:schemeClr val="tx1"/>
                </a:solidFill>
              </a:rPr>
              <a:t>取組の概要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sz="1200" dirty="0">
                <a:solidFill>
                  <a:schemeClr val="tx1"/>
                </a:solidFill>
              </a:rPr>
              <a:t>プロジェクト管理者が果たした主な役割（創薬シーズの出口戦略を踏まえた計画立案、人材獲得、資本政策、シーズの磨き上げ等）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sz="1200" dirty="0">
                <a:solidFill>
                  <a:schemeClr val="tx1"/>
                </a:solidFill>
              </a:rPr>
              <a:t>その他、該当する実績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※</a:t>
            </a:r>
            <a:r>
              <a:rPr lang="ja-JP" altLang="en-US" sz="1200" dirty="0">
                <a:solidFill>
                  <a:schemeClr val="tx1"/>
                </a:solidFill>
              </a:rPr>
              <a:t>　上記観点で作成者の判断で自由にご記載ください。企画書全体で</a:t>
            </a:r>
            <a:r>
              <a:rPr lang="en-US" altLang="ja-JP" sz="1200" dirty="0">
                <a:solidFill>
                  <a:schemeClr val="tx1"/>
                </a:solidFill>
              </a:rPr>
              <a:t>7</a:t>
            </a:r>
            <a:r>
              <a:rPr lang="ja-JP" altLang="en-US" sz="1200" dirty="0">
                <a:solidFill>
                  <a:schemeClr val="tx1"/>
                </a:solidFill>
              </a:rPr>
              <a:t>頁以内であれば、各構成に枚数制限はございません。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BB6CDD5-D34F-0406-9ACF-465ED2672724}"/>
              </a:ext>
            </a:extLst>
          </p:cNvPr>
          <p:cNvCxnSpPr/>
          <p:nvPr/>
        </p:nvCxnSpPr>
        <p:spPr>
          <a:xfrm>
            <a:off x="267237" y="183439"/>
            <a:ext cx="0" cy="614722"/>
          </a:xfrm>
          <a:prstGeom prst="line">
            <a:avLst/>
          </a:prstGeom>
          <a:ln w="5715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AC47C59-07B5-5CD5-5C90-044FB05D97A5}"/>
              </a:ext>
            </a:extLst>
          </p:cNvPr>
          <p:cNvCxnSpPr>
            <a:cxnSpLocks/>
          </p:cNvCxnSpPr>
          <p:nvPr/>
        </p:nvCxnSpPr>
        <p:spPr>
          <a:xfrm>
            <a:off x="170354" y="945205"/>
            <a:ext cx="96931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201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E824EB-04F4-361F-E183-D2381FBB2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43EAE7-82EB-5508-13BF-5D3CF081A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企画書</a:t>
            </a:r>
            <a:br>
              <a:rPr lang="en-US" altLang="ja-JP" dirty="0"/>
            </a:br>
            <a:r>
              <a:rPr lang="ja-JP" altLang="en-US" sz="1600" dirty="0"/>
              <a:t>応募プロジェクト一覧</a:t>
            </a:r>
            <a:endParaRPr kumimoji="1" lang="ja-JP" altLang="en-US" sz="18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4EDD800-92E6-FD7E-1407-DB9536F7D1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2AE7A0-B274-4AD2-A86F-1F9EDE300C1C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28FF722-B9FC-EB34-960C-BAD3135046AE}"/>
              </a:ext>
            </a:extLst>
          </p:cNvPr>
          <p:cNvSpPr/>
          <p:nvPr/>
        </p:nvSpPr>
        <p:spPr>
          <a:xfrm>
            <a:off x="267237" y="1182809"/>
            <a:ext cx="9432000" cy="1579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記載事項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sz="1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200" dirty="0">
                <a:solidFill>
                  <a:schemeClr val="tx1"/>
                </a:solidFill>
              </a:rPr>
              <a:t>本事業に応募するプロジェクトの名称をご記載ください。なお応募できる件数は３件を上限とします。</a:t>
            </a:r>
            <a:endParaRPr lang="en-US" altLang="ja-JP" sz="1200" dirty="0">
              <a:solidFill>
                <a:schemeClr val="tx1"/>
              </a:solidFill>
            </a:endParaRPr>
          </a:p>
          <a:p>
            <a:endParaRPr lang="en-US" altLang="ja-JP" sz="1200" dirty="0">
              <a:solidFill>
                <a:schemeClr val="tx1"/>
              </a:solidFill>
            </a:endParaRPr>
          </a:p>
          <a:p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lang="en-US" altLang="ja-JP" sz="1200" dirty="0">
                <a:solidFill>
                  <a:schemeClr val="tx1"/>
                </a:solidFill>
              </a:rPr>
              <a:t>※</a:t>
            </a:r>
            <a:r>
              <a:rPr lang="ja-JP" altLang="en-US" sz="1200" dirty="0">
                <a:solidFill>
                  <a:schemeClr val="tx1"/>
                </a:solidFill>
              </a:rPr>
              <a:t>　企画書全体で</a:t>
            </a:r>
            <a:r>
              <a:rPr lang="en-US" altLang="ja-JP" sz="1200" dirty="0">
                <a:solidFill>
                  <a:schemeClr val="tx1"/>
                </a:solidFill>
              </a:rPr>
              <a:t>7</a:t>
            </a:r>
            <a:r>
              <a:rPr lang="ja-JP" altLang="en-US" sz="1200" dirty="0">
                <a:solidFill>
                  <a:schemeClr val="tx1"/>
                </a:solidFill>
              </a:rPr>
              <a:t>頁以内であれば、各構成に制限はございません。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624F023-AAFA-FEF4-6F4E-7BD56CE2DFE9}"/>
              </a:ext>
            </a:extLst>
          </p:cNvPr>
          <p:cNvCxnSpPr/>
          <p:nvPr/>
        </p:nvCxnSpPr>
        <p:spPr>
          <a:xfrm>
            <a:off x="267237" y="183439"/>
            <a:ext cx="0" cy="614722"/>
          </a:xfrm>
          <a:prstGeom prst="line">
            <a:avLst/>
          </a:prstGeom>
          <a:ln w="5715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53BCF73-3726-FF1B-1E4D-0909B022B892}"/>
              </a:ext>
            </a:extLst>
          </p:cNvPr>
          <p:cNvCxnSpPr>
            <a:cxnSpLocks/>
          </p:cNvCxnSpPr>
          <p:nvPr/>
        </p:nvCxnSpPr>
        <p:spPr>
          <a:xfrm>
            <a:off x="170354" y="945205"/>
            <a:ext cx="96931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610482"/>
      </p:ext>
    </p:extLst>
  </p:cSld>
  <p:clrMapOvr>
    <a:masterClrMapping/>
  </p:clrMapOvr>
</p:sld>
</file>

<file path=ppt/theme/theme1.xml><?xml version="1.0" encoding="utf-8"?>
<a:theme xmlns:a="http://schemas.openxmlformats.org/drawingml/2006/main" name="NEDO日本語16：9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ユーザー定義 2">
      <a:majorFont>
        <a:latin typeface="Yu Gothic UI"/>
        <a:ea typeface="Meiryo UI"/>
        <a:cs typeface=""/>
      </a:majorFont>
      <a:minorFont>
        <a:latin typeface="Yu Gothic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DO日本語16：9" id="{E7627FC0-82E2-4F40-AE95-EDA8A0518DCA}" vid="{B091D4D8-CA12-428C-A114-EED442D5176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E88A0613118CA4AB68EF5303CDB68BA" ma:contentTypeVersion="3" ma:contentTypeDescription="新しいドキュメントを作成します。" ma:contentTypeScope="" ma:versionID="44ff04cd2eb7c0ef52a349df71afd18b">
  <xsd:schema xmlns:xsd="http://www.w3.org/2001/XMLSchema" xmlns:xs="http://www.w3.org/2001/XMLSchema" xmlns:p="http://schemas.microsoft.com/office/2006/metadata/properties" xmlns:ns2="a610d25c-0615-4def-ad6b-792cfeeae17a" targetNamespace="http://schemas.microsoft.com/office/2006/metadata/properties" ma:root="true" ma:fieldsID="a79a1a680167147396f62a1b9801b806" ns2:_="">
    <xsd:import namespace="a610d25c-0615-4def-ad6b-792cfeeae1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0d25c-0615-4def-ad6b-792cfeeae1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734B40-86B7-4BEF-8AFD-D442F50CF1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0d25c-0615-4def-ad6b-792cfeeae1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EB4BC0-34F4-469D-9408-98A8084A14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E2344A-7B77-4CF3-82D9-D3315AD62829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  <ds:schemaRef ds:uri="a610d25c-0615-4def-ad6b-792cfeeae17a"/>
  </ds:schemaRefs>
</ds:datastoreItem>
</file>

<file path=docMetadata/LabelInfo.xml><?xml version="1.0" encoding="utf-8"?>
<clbl:labelList xmlns:clbl="http://schemas.microsoft.com/office/2020/mipLabelMetadata">
  <clbl:label id="{ea60d57e-af5b-4752-ac57-3e4f28ca11dc}" enabled="1" method="Standard" siteId="{36da45f1-dd2c-4d1f-af13-5abe46b9992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NEDO日本語16：9</Template>
  <TotalTime>333</TotalTime>
  <Words>425</Words>
  <Application>Microsoft Office PowerPoint</Application>
  <PresentationFormat>A4 210 x 297 mm</PresentationFormat>
  <Paragraphs>53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Meiryo UI</vt:lpstr>
      <vt:lpstr>ＭＳ Ｐゴシック</vt:lpstr>
      <vt:lpstr>Yu Gothic UI</vt:lpstr>
      <vt:lpstr>游ゴシック</vt:lpstr>
      <vt:lpstr>Arial</vt:lpstr>
      <vt:lpstr>Wingdings</vt:lpstr>
      <vt:lpstr>NEDO日本語16：9</vt:lpstr>
      <vt:lpstr>分野特化型カンパニークリエーション創出支援事業　 企画書</vt:lpstr>
      <vt:lpstr>企画書 本事業および創薬分野におけるカンパニークリエーションへの理解</vt:lpstr>
      <vt:lpstr>企画書 プロジェクト管理者の体制</vt:lpstr>
      <vt:lpstr>企画書 プロジェクト管理者の実績 カンパニークリエーション、インキュベーション等の活動実績</vt:lpstr>
      <vt:lpstr>企画書 応募プロジェクト一覧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Kinouchi, Yuichi</dc:creator>
  <cp:lastModifiedBy>Kinouchi, Yuichi</cp:lastModifiedBy>
  <cp:revision>14</cp:revision>
  <dcterms:modified xsi:type="dcterms:W3CDTF">2025-10-30T12:49:55Z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0x010100EE88A0613118CA4AB68EF5303CDB68BA</vt:lpwstr>
  </property>
</Properties>
</file>