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
  </p:notesMasterIdLst>
  <p:handoutMasterIdLst>
    <p:handoutMasterId r:id="rId11"/>
  </p:handoutMasterIdLst>
  <p:sldIdLst>
    <p:sldId id="335" r:id="rId5"/>
    <p:sldId id="326" r:id="rId6"/>
    <p:sldId id="327" r:id="rId7"/>
    <p:sldId id="328" r:id="rId8"/>
    <p:sldId id="332" r:id="rId9"/>
  </p:sldIdLst>
  <p:sldSz cx="9906000" cy="6858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C51B029-5A06-E4FE-3EB6-371C7D0F3499}" name="Sugiura, Ayaka" initials="AS" userId="S::ayaka.sugiura@tohmatsu.co.jp::87d08c92-03d3-4cce-b973-60e8db9ebe0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75B6"/>
    <a:srgbClr val="B4C7E7"/>
    <a:srgbClr val="F5F5F5"/>
    <a:srgbClr val="ECF4FB"/>
    <a:srgbClr val="007CAF"/>
    <a:srgbClr val="FFF4D1"/>
    <a:srgbClr val="A2570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B65BDB1-EDE8-4947-A308-6AE15C289CA0}" v="121" dt="2025-10-31T02:53:54.95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1" d="100"/>
          <a:sy n="101" d="100"/>
        </p:scale>
        <p:origin x="1596" y="10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8/10/relationships/authors" Target="author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6C50B2B8-527E-4CC4-9CC6-C8CF95BA9A34}"/>
              </a:ext>
            </a:extLst>
          </p:cNvPr>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821D5E3-E8EC-4DB1-A56A-81E3789F1841}"/>
              </a:ext>
            </a:extLst>
          </p:cNvPr>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1F2D798D-6D2A-4B58-BBDB-9314A684AE07}" type="datetimeFigureOut">
              <a:rPr kumimoji="1" lang="ja-JP" altLang="en-US" smtClean="0"/>
              <a:t>2025/10/31</a:t>
            </a:fld>
            <a:endParaRPr kumimoji="1" lang="ja-JP" altLang="en-US"/>
          </a:p>
        </p:txBody>
      </p:sp>
      <p:sp>
        <p:nvSpPr>
          <p:cNvPr id="4" name="フッター プレースホルダー 3">
            <a:extLst>
              <a:ext uri="{FF2B5EF4-FFF2-40B4-BE49-F238E27FC236}">
                <a16:creationId xmlns:a16="http://schemas.microsoft.com/office/drawing/2014/main" id="{09A8A8AB-33BB-4042-9434-2DDF99592E72}"/>
              </a:ext>
            </a:extLst>
          </p:cNvPr>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F5223E40-B9FB-4952-B88A-4D9C3654223E}"/>
              </a:ext>
            </a:extLst>
          </p:cNvPr>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0B752ABD-1D4F-44F1-B1DA-D59CDE57BE59}" type="slidenum">
              <a:rPr kumimoji="1" lang="ja-JP" altLang="en-US" smtClean="0"/>
              <a:t>‹#›</a:t>
            </a:fld>
            <a:endParaRPr kumimoji="1" lang="ja-JP" altLang="en-US"/>
          </a:p>
        </p:txBody>
      </p:sp>
    </p:spTree>
    <p:extLst>
      <p:ext uri="{BB962C8B-B14F-4D97-AF65-F5344CB8AC3E}">
        <p14:creationId xmlns:p14="http://schemas.microsoft.com/office/powerpoint/2010/main" val="10643165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35D0A4E-8F26-4730-89B2-CE0658009740}" type="datetimeFigureOut">
              <a:rPr kumimoji="1" lang="ja-JP" altLang="en-US" smtClean="0"/>
              <a:t>2025/10/31</a:t>
            </a:fld>
            <a:endParaRPr kumimoji="1" lang="ja-JP" altLang="en-US"/>
          </a:p>
        </p:txBody>
      </p:sp>
      <p:sp>
        <p:nvSpPr>
          <p:cNvPr id="4" name="スライド イメージ プレースホルダー 3"/>
          <p:cNvSpPr>
            <a:spLocks noGrp="1" noRot="1" noChangeAspect="1"/>
          </p:cNvSpPr>
          <p:nvPr>
            <p:ph type="sldImg" idx="2"/>
          </p:nvPr>
        </p:nvSpPr>
        <p:spPr>
          <a:xfrm>
            <a:off x="963613" y="1233488"/>
            <a:ext cx="48085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EB0DFDCF-E5D4-4068-8A8A-9D6CAB5F1F3B}" type="slidenum">
              <a:rPr kumimoji="1" lang="ja-JP" altLang="en-US" smtClean="0"/>
              <a:t>‹#›</a:t>
            </a:fld>
            <a:endParaRPr kumimoji="1" lang="ja-JP" altLang="en-US"/>
          </a:p>
        </p:txBody>
      </p:sp>
    </p:spTree>
    <p:extLst>
      <p:ext uri="{BB962C8B-B14F-4D97-AF65-F5344CB8AC3E}">
        <p14:creationId xmlns:p14="http://schemas.microsoft.com/office/powerpoint/2010/main" val="427753834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EB0DFDCF-E5D4-4068-8A8A-9D6CAB5F1F3B}" type="slidenum">
              <a:rPr kumimoji="1" lang="ja-JP" altLang="en-US" smtClean="0"/>
              <a:t>3</a:t>
            </a:fld>
            <a:endParaRPr kumimoji="1" lang="ja-JP" altLang="en-US"/>
          </a:p>
        </p:txBody>
      </p:sp>
    </p:spTree>
    <p:extLst>
      <p:ext uri="{BB962C8B-B14F-4D97-AF65-F5344CB8AC3E}">
        <p14:creationId xmlns:p14="http://schemas.microsoft.com/office/powerpoint/2010/main" val="1241131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10" name="タイトル プレースホルダー 1">
            <a:extLst>
              <a:ext uri="{FF2B5EF4-FFF2-40B4-BE49-F238E27FC236}">
                <a16:creationId xmlns:a16="http://schemas.microsoft.com/office/drawing/2014/main" id="{C0CB3E06-502B-41BD-8F32-E721FA4F337C}"/>
              </a:ext>
            </a:extLst>
          </p:cNvPr>
          <p:cNvSpPr>
            <a:spLocks noGrp="1"/>
          </p:cNvSpPr>
          <p:nvPr>
            <p:ph type="title"/>
          </p:nvPr>
        </p:nvSpPr>
        <p:spPr>
          <a:xfrm>
            <a:off x="452694" y="146269"/>
            <a:ext cx="7140807" cy="691120"/>
          </a:xfrm>
          <a:prstGeom prst="rect">
            <a:avLst/>
          </a:prstGeom>
          <a:ln>
            <a:noFill/>
          </a:ln>
        </p:spPr>
        <p:txBody>
          <a:bodyPr vert="horz" lIns="91440" tIns="45720" rIns="91440" bIns="45720" rtlCol="0" anchor="ctr">
            <a:normAutofit/>
          </a:bodyPr>
          <a:lstStyle>
            <a:lvl1pPr>
              <a:defRPr b="1">
                <a:solidFill>
                  <a:schemeClr val="accent6"/>
                </a:solidFill>
                <a:latin typeface="+mn-ea"/>
                <a:ea typeface="+mn-ea"/>
              </a:defRPr>
            </a:lvl1pPr>
          </a:lstStyle>
          <a:p>
            <a:endParaRPr kumimoji="1" lang="ja-JP" altLang="en-US"/>
          </a:p>
        </p:txBody>
      </p:sp>
      <p:sp>
        <p:nvSpPr>
          <p:cNvPr id="19" name="スライド番号プレースホルダー 5">
            <a:extLst>
              <a:ext uri="{FF2B5EF4-FFF2-40B4-BE49-F238E27FC236}">
                <a16:creationId xmlns:a16="http://schemas.microsoft.com/office/drawing/2014/main" id="{ABDF4ECD-48AE-47C5-B67D-2490A35F33CD}"/>
              </a:ext>
            </a:extLst>
          </p:cNvPr>
          <p:cNvSpPr>
            <a:spLocks noGrp="1"/>
          </p:cNvSpPr>
          <p:nvPr>
            <p:ph type="sldNum" sz="quarter" idx="4"/>
          </p:nvPr>
        </p:nvSpPr>
        <p:spPr>
          <a:xfrm>
            <a:off x="9004443" y="0"/>
            <a:ext cx="901557" cy="365125"/>
          </a:xfrm>
          <a:prstGeom prst="rect">
            <a:avLst/>
          </a:prstGeom>
        </p:spPr>
        <p:txBody>
          <a:bodyPr vert="horz" lIns="91440" tIns="45720" rIns="91440" bIns="45720" rtlCol="0" anchor="ctr"/>
          <a:lstStyle>
            <a:lvl1pPr algn="r">
              <a:defRPr sz="900" b="0" i="1">
                <a:solidFill>
                  <a:schemeClr val="tx1">
                    <a:tint val="75000"/>
                  </a:schemeClr>
                </a:solidFill>
                <a:latin typeface="ＭＳ Ｐゴシック" panose="020B0600070205080204" pitchFamily="50" charset="-128"/>
                <a:ea typeface="ＭＳ Ｐゴシック" panose="020B0600070205080204" pitchFamily="50" charset="-128"/>
                <a:cs typeface="Arial" panose="020B0604020202020204" pitchFamily="34" charset="0"/>
              </a:defRPr>
            </a:lvl1pPr>
          </a:lstStyle>
          <a:p>
            <a:fld id="{652AE7A0-B274-4AD2-A86F-1F9EDE300C1C}" type="slidenum">
              <a:rPr lang="ja-JP" altLang="en-US" smtClean="0"/>
              <a:pPr/>
              <a:t>‹#›</a:t>
            </a:fld>
            <a:endParaRPr lang="ja-JP" altLang="en-US"/>
          </a:p>
        </p:txBody>
      </p:sp>
      <p:cxnSp>
        <p:nvCxnSpPr>
          <p:cNvPr id="4" name="直線コネクタ 3">
            <a:extLst>
              <a:ext uri="{FF2B5EF4-FFF2-40B4-BE49-F238E27FC236}">
                <a16:creationId xmlns:a16="http://schemas.microsoft.com/office/drawing/2014/main" id="{C0334B50-4862-7470-71E0-61B0AD3755DB}"/>
              </a:ext>
            </a:extLst>
          </p:cNvPr>
          <p:cNvCxnSpPr/>
          <p:nvPr userDrawn="1"/>
        </p:nvCxnSpPr>
        <p:spPr>
          <a:xfrm>
            <a:off x="307361" y="146269"/>
            <a:ext cx="0" cy="614722"/>
          </a:xfrm>
          <a:prstGeom prst="line">
            <a:avLst/>
          </a:prstGeom>
          <a:ln w="57150">
            <a:solidFill>
              <a:srgbClr val="2E75B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7203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120"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BF1726D2-2E3D-40CF-9BBB-FB1C58F7416B}"/>
              </a:ext>
            </a:extLst>
          </p:cNvPr>
          <p:cNvSpPr>
            <a:spLocks noGrp="1"/>
          </p:cNvSpPr>
          <p:nvPr>
            <p:ph type="body" idx="1"/>
          </p:nvPr>
        </p:nvSpPr>
        <p:spPr>
          <a:xfrm>
            <a:off x="363822" y="1330859"/>
            <a:ext cx="9252789" cy="4846105"/>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スライド番号プレースホルダー 5">
            <a:extLst>
              <a:ext uri="{FF2B5EF4-FFF2-40B4-BE49-F238E27FC236}">
                <a16:creationId xmlns:a16="http://schemas.microsoft.com/office/drawing/2014/main" id="{9FADD3F7-25D7-42AD-B515-2A52521F74EB}"/>
              </a:ext>
            </a:extLst>
          </p:cNvPr>
          <p:cNvSpPr>
            <a:spLocks noGrp="1"/>
          </p:cNvSpPr>
          <p:nvPr>
            <p:ph type="sldNum" sz="quarter" idx="4"/>
          </p:nvPr>
        </p:nvSpPr>
        <p:spPr>
          <a:xfrm>
            <a:off x="8991279" y="0"/>
            <a:ext cx="901557" cy="365125"/>
          </a:xfrm>
          <a:prstGeom prst="rect">
            <a:avLst/>
          </a:prstGeom>
        </p:spPr>
        <p:txBody>
          <a:bodyPr vert="horz" lIns="91440" tIns="45720" rIns="91440" bIns="45720" rtlCol="0" anchor="ctr"/>
          <a:lstStyle>
            <a:lvl1pPr algn="r">
              <a:defRPr sz="900" b="0" i="1">
                <a:solidFill>
                  <a:schemeClr val="tx1">
                    <a:tint val="75000"/>
                  </a:schemeClr>
                </a:solidFill>
                <a:latin typeface="ＭＳ Ｐゴシック" panose="020B0600070205080204" pitchFamily="50" charset="-128"/>
                <a:ea typeface="ＭＳ Ｐゴシック" panose="020B0600070205080204" pitchFamily="50" charset="-128"/>
                <a:cs typeface="Arial" panose="020B0604020202020204" pitchFamily="34" charset="0"/>
              </a:defRPr>
            </a:lvl1pPr>
          </a:lstStyle>
          <a:p>
            <a:fld id="{652AE7A0-B274-4AD2-A86F-1F9EDE300C1C}" type="slidenum">
              <a:rPr lang="ja-JP" altLang="en-US" smtClean="0"/>
              <a:pPr/>
              <a:t>‹#›</a:t>
            </a:fld>
            <a:endParaRPr lang="ja-JP" altLang="en-US"/>
          </a:p>
        </p:txBody>
      </p:sp>
      <p:sp>
        <p:nvSpPr>
          <p:cNvPr id="4" name="タイトル プレースホルダー 1">
            <a:extLst>
              <a:ext uri="{FF2B5EF4-FFF2-40B4-BE49-F238E27FC236}">
                <a16:creationId xmlns:a16="http://schemas.microsoft.com/office/drawing/2014/main" id="{0C41233A-35D0-3F72-A5D0-B4E8A0D321DE}"/>
              </a:ext>
            </a:extLst>
          </p:cNvPr>
          <p:cNvSpPr txBox="1">
            <a:spLocks/>
          </p:cNvSpPr>
          <p:nvPr userDrawn="1"/>
        </p:nvSpPr>
        <p:spPr>
          <a:xfrm>
            <a:off x="452694" y="146269"/>
            <a:ext cx="7140807" cy="691120"/>
          </a:xfrm>
          <a:prstGeom prst="rect">
            <a:avLst/>
          </a:prstGeom>
          <a:ln>
            <a:noFill/>
          </a:ln>
        </p:spPr>
        <p:txBody>
          <a:bodyPr vert="horz" lIns="91440" tIns="45720" rIns="91440" bIns="45720" rtlCol="0" anchor="ctr">
            <a:normAutofit/>
          </a:bodyPr>
          <a:lstStyle>
            <a:lvl1pPr algn="l" defTabSz="685800" rtl="0" eaLnBrk="1" latinLnBrk="0" hangingPunct="1">
              <a:lnSpc>
                <a:spcPct val="90000"/>
              </a:lnSpc>
              <a:spcBef>
                <a:spcPct val="0"/>
              </a:spcBef>
              <a:buNone/>
              <a:defRPr kumimoji="1" sz="2700" b="1" kern="1200">
                <a:solidFill>
                  <a:schemeClr val="accent6"/>
                </a:solidFill>
                <a:latin typeface="+mn-ea"/>
                <a:ea typeface="+mn-ea"/>
                <a:cs typeface="+mj-cs"/>
              </a:defRPr>
            </a:lvl1pPr>
          </a:lstStyle>
          <a:p>
            <a:endParaRPr lang="ja-JP" altLang="en-US"/>
          </a:p>
        </p:txBody>
      </p:sp>
      <p:cxnSp>
        <p:nvCxnSpPr>
          <p:cNvPr id="7" name="直線コネクタ 6">
            <a:extLst>
              <a:ext uri="{FF2B5EF4-FFF2-40B4-BE49-F238E27FC236}">
                <a16:creationId xmlns:a16="http://schemas.microsoft.com/office/drawing/2014/main" id="{3E0DA2BC-DA7F-1359-DA66-D2C2A8B94AE5}"/>
              </a:ext>
            </a:extLst>
          </p:cNvPr>
          <p:cNvCxnSpPr/>
          <p:nvPr userDrawn="1"/>
        </p:nvCxnSpPr>
        <p:spPr>
          <a:xfrm>
            <a:off x="307361" y="146269"/>
            <a:ext cx="0" cy="614722"/>
          </a:xfrm>
          <a:prstGeom prst="line">
            <a:avLst/>
          </a:prstGeom>
          <a:ln w="57150">
            <a:solidFill>
              <a:srgbClr val="2E75B6"/>
            </a:solidFill>
          </a:ln>
        </p:spPr>
        <p:style>
          <a:lnRef idx="1">
            <a:schemeClr val="accent1"/>
          </a:lnRef>
          <a:fillRef idx="0">
            <a:schemeClr val="accent1"/>
          </a:fillRef>
          <a:effectRef idx="0">
            <a:schemeClr val="accent1"/>
          </a:effectRef>
          <a:fontRef idx="minor">
            <a:schemeClr val="tx1"/>
          </a:fontRef>
        </p:style>
      </p:cxnSp>
      <p:sp>
        <p:nvSpPr>
          <p:cNvPr id="8" name="タイトル プレースホルダー 7">
            <a:extLst>
              <a:ext uri="{FF2B5EF4-FFF2-40B4-BE49-F238E27FC236}">
                <a16:creationId xmlns:a16="http://schemas.microsoft.com/office/drawing/2014/main" id="{12C79D65-A1DF-0330-42DE-E468DAAE0D96}"/>
              </a:ext>
            </a:extLst>
          </p:cNvPr>
          <p:cNvSpPr>
            <a:spLocks noGrp="1"/>
          </p:cNvSpPr>
          <p:nvPr>
            <p:ph type="title"/>
          </p:nvPr>
        </p:nvSpPr>
        <p:spPr>
          <a:xfrm>
            <a:off x="447354" y="178992"/>
            <a:ext cx="8543925" cy="549275"/>
          </a:xfrm>
          <a:prstGeom prst="rect">
            <a:avLst/>
          </a:prstGeom>
        </p:spPr>
        <p:txBody>
          <a:bodyPr vert="horz" lIns="91440" tIns="45720" rIns="91440" bIns="45720" rtlCol="0" anchor="ctr">
            <a:normAutofit/>
          </a:bodyPr>
          <a:lstStyle/>
          <a:p>
            <a:r>
              <a:rPr kumimoji="1" lang="ja-JP" altLang="en-US"/>
              <a:t>マスター タイトルの書式設定</a:t>
            </a:r>
          </a:p>
        </p:txBody>
      </p:sp>
    </p:spTree>
    <p:extLst>
      <p:ext uri="{BB962C8B-B14F-4D97-AF65-F5344CB8AC3E}">
        <p14:creationId xmlns:p14="http://schemas.microsoft.com/office/powerpoint/2010/main" val="817869117"/>
      </p:ext>
    </p:extLst>
  </p:cSld>
  <p:clrMap bg1="lt1" tx1="dk1" bg2="lt2" tx2="dk2" accent1="accent1" accent2="accent2" accent3="accent3" accent4="accent4" accent5="accent5" accent6="accent6" hlink="hlink" folHlink="folHlink"/>
  <p:sldLayoutIdLst>
    <p:sldLayoutId id="2147483650" r:id="rId1"/>
  </p:sldLayoutIdLst>
  <p:hf hdr="0" ftr="0" dt="0"/>
  <p:txStyles>
    <p:titleStyle>
      <a:lvl1pPr algn="l" defTabSz="685800" rtl="0" eaLnBrk="1" latinLnBrk="0" hangingPunct="1">
        <a:lnSpc>
          <a:spcPct val="90000"/>
        </a:lnSpc>
        <a:spcBef>
          <a:spcPct val="0"/>
        </a:spcBef>
        <a:buNone/>
        <a:defRPr kumimoji="1" sz="2700" b="1" kern="1200">
          <a:solidFill>
            <a:schemeClr val="accent6"/>
          </a:solidFill>
          <a:latin typeface="+mn-ea"/>
          <a:ea typeface="+mn-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12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38F0B4-0F92-77E8-E7FD-888685FFD3A4}"/>
            </a:ext>
          </a:extLst>
        </p:cNvPr>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F5DEF1F0-7F2F-7A7B-5875-65B5EF8E566C}"/>
              </a:ext>
            </a:extLst>
          </p:cNvPr>
          <p:cNvSpPr>
            <a:spLocks noGrp="1"/>
          </p:cNvSpPr>
          <p:nvPr>
            <p:ph type="sldNum" sz="quarter" idx="4"/>
          </p:nvPr>
        </p:nvSpPr>
        <p:spPr/>
        <p:txBody>
          <a:bodyPr/>
          <a:lstStyle/>
          <a:p>
            <a:fld id="{652AE7A0-B274-4AD2-A86F-1F9EDE300C1C}" type="slidenum">
              <a:rPr lang="ja-JP" altLang="en-US" smtClean="0"/>
              <a:pPr/>
              <a:t>1</a:t>
            </a:fld>
            <a:endParaRPr lang="ja-JP" altLang="en-US"/>
          </a:p>
        </p:txBody>
      </p:sp>
      <p:graphicFrame>
        <p:nvGraphicFramePr>
          <p:cNvPr id="6" name="表 5">
            <a:extLst>
              <a:ext uri="{FF2B5EF4-FFF2-40B4-BE49-F238E27FC236}">
                <a16:creationId xmlns:a16="http://schemas.microsoft.com/office/drawing/2014/main" id="{26688FC3-17AB-5525-78BB-82CDB457E29B}"/>
              </a:ext>
            </a:extLst>
          </p:cNvPr>
          <p:cNvGraphicFramePr>
            <a:graphicFrameLocks noGrp="1"/>
          </p:cNvGraphicFramePr>
          <p:nvPr>
            <p:extLst>
              <p:ext uri="{D42A27DB-BD31-4B8C-83A1-F6EECF244321}">
                <p14:modId xmlns:p14="http://schemas.microsoft.com/office/powerpoint/2010/main" val="237931459"/>
              </p:ext>
            </p:extLst>
          </p:nvPr>
        </p:nvGraphicFramePr>
        <p:xfrm>
          <a:off x="236999" y="2237659"/>
          <a:ext cx="9390214" cy="894720"/>
        </p:xfrm>
        <a:graphic>
          <a:graphicData uri="http://schemas.openxmlformats.org/drawingml/2006/table">
            <a:tbl>
              <a:tblPr firstRow="1" bandRow="1">
                <a:tableStyleId>{5C22544A-7EE6-4342-B048-85BDC9FD1C3A}</a:tableStyleId>
              </a:tblPr>
              <a:tblGrid>
                <a:gridCol w="5701336">
                  <a:extLst>
                    <a:ext uri="{9D8B030D-6E8A-4147-A177-3AD203B41FA5}">
                      <a16:colId xmlns:a16="http://schemas.microsoft.com/office/drawing/2014/main" val="1254277750"/>
                    </a:ext>
                  </a:extLst>
                </a:gridCol>
                <a:gridCol w="1844439">
                  <a:extLst>
                    <a:ext uri="{9D8B030D-6E8A-4147-A177-3AD203B41FA5}">
                      <a16:colId xmlns:a16="http://schemas.microsoft.com/office/drawing/2014/main" val="2900417823"/>
                    </a:ext>
                  </a:extLst>
                </a:gridCol>
                <a:gridCol w="1844439">
                  <a:extLst>
                    <a:ext uri="{9D8B030D-6E8A-4147-A177-3AD203B41FA5}">
                      <a16:colId xmlns:a16="http://schemas.microsoft.com/office/drawing/2014/main" val="2897008869"/>
                    </a:ext>
                  </a:extLst>
                </a:gridCol>
              </a:tblGrid>
              <a:tr h="265893">
                <a:tc>
                  <a:txBody>
                    <a:bodyPr/>
                    <a:lstStyle/>
                    <a:p>
                      <a:r>
                        <a:rPr kumimoji="1" lang="ja-JP" altLang="en-US" sz="1100">
                          <a:solidFill>
                            <a:schemeClr val="bg1"/>
                          </a:solidFill>
                          <a:latin typeface="+mn-ea"/>
                          <a:ea typeface="+mn-ea"/>
                        </a:rPr>
                        <a:t>プロジェクト名称</a:t>
                      </a:r>
                    </a:p>
                  </a:txBody>
                  <a:tcPr anchor="b">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6"/>
                    </a:solidFill>
                  </a:tcPr>
                </a:tc>
                <a:tc>
                  <a:txBody>
                    <a:bodyPr/>
                    <a:lstStyle/>
                    <a:p>
                      <a:r>
                        <a:rPr kumimoji="1" lang="ja-JP" altLang="en-US" sz="1100">
                          <a:solidFill>
                            <a:schemeClr val="bg1"/>
                          </a:solidFill>
                          <a:latin typeface="+mn-ea"/>
                          <a:ea typeface="+mn-ea"/>
                        </a:rPr>
                        <a:t>プロジェクト管理者</a:t>
                      </a:r>
                      <a:br>
                        <a:rPr kumimoji="1" lang="en-US" altLang="ja-JP" sz="1100">
                          <a:solidFill>
                            <a:schemeClr val="bg1"/>
                          </a:solidFill>
                          <a:latin typeface="+mn-ea"/>
                          <a:ea typeface="+mn-ea"/>
                        </a:rPr>
                      </a:br>
                      <a:r>
                        <a:rPr kumimoji="1" lang="ja-JP" altLang="en-US" sz="1100">
                          <a:solidFill>
                            <a:schemeClr val="bg1"/>
                          </a:solidFill>
                          <a:latin typeface="+mn-ea"/>
                          <a:ea typeface="+mn-ea"/>
                        </a:rPr>
                        <a:t>企業・団体名</a:t>
                      </a:r>
                    </a:p>
                  </a:txBody>
                  <a:tcPr anchor="b">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6"/>
                    </a:solidFill>
                  </a:tcPr>
                </a:tc>
                <a:tc>
                  <a:txBody>
                    <a:bodyPr/>
                    <a:lstStyle/>
                    <a:p>
                      <a:r>
                        <a:rPr kumimoji="1" lang="ja-JP" altLang="en-US" sz="1100">
                          <a:solidFill>
                            <a:schemeClr val="bg1"/>
                          </a:solidFill>
                          <a:latin typeface="+mn-ea"/>
                          <a:ea typeface="+mn-ea"/>
                        </a:rPr>
                        <a:t>責任者名</a:t>
                      </a:r>
                    </a:p>
                  </a:txBody>
                  <a:tcPr anchor="b">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1178293810"/>
                  </a:ext>
                </a:extLst>
              </a:tr>
              <a:tr h="468000">
                <a:tc>
                  <a:txBody>
                    <a:bodyPr/>
                    <a:lstStyle/>
                    <a:p>
                      <a:r>
                        <a:rPr kumimoji="1" lang="en-US" altLang="ja-JP"/>
                        <a:t>XXXXXXXXXXXXXXXXXXXXXXXXXXXXXXXXXXXXXXX</a:t>
                      </a:r>
                      <a:endParaRPr kumimoji="1" lang="ja-JP" altLang="en-US"/>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r>
                        <a:rPr kumimoji="1" lang="en-US" altLang="ja-JP"/>
                        <a:t>XXXXXXX</a:t>
                      </a:r>
                      <a:endParaRPr kumimoji="1" lang="ja-JP" altLang="en-US"/>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r>
                        <a:rPr kumimoji="1" lang="en-US" altLang="ja-JP"/>
                        <a:t>XXXXXXX</a:t>
                      </a:r>
                      <a:endParaRPr kumimoji="1" lang="ja-JP" altLang="en-US"/>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270155550"/>
                  </a:ext>
                </a:extLst>
              </a:tr>
            </a:tbl>
          </a:graphicData>
        </a:graphic>
      </p:graphicFrame>
      <p:graphicFrame>
        <p:nvGraphicFramePr>
          <p:cNvPr id="10" name="表 9">
            <a:extLst>
              <a:ext uri="{FF2B5EF4-FFF2-40B4-BE49-F238E27FC236}">
                <a16:creationId xmlns:a16="http://schemas.microsoft.com/office/drawing/2014/main" id="{4453949A-EC1E-3588-6774-6F83A57C1571}"/>
              </a:ext>
            </a:extLst>
          </p:cNvPr>
          <p:cNvGraphicFramePr>
            <a:graphicFrameLocks noGrp="1"/>
          </p:cNvGraphicFramePr>
          <p:nvPr>
            <p:extLst>
              <p:ext uri="{D42A27DB-BD31-4B8C-83A1-F6EECF244321}">
                <p14:modId xmlns:p14="http://schemas.microsoft.com/office/powerpoint/2010/main" val="3095569705"/>
              </p:ext>
            </p:extLst>
          </p:nvPr>
        </p:nvGraphicFramePr>
        <p:xfrm>
          <a:off x="237000" y="3361358"/>
          <a:ext cx="9390213" cy="3165164"/>
        </p:xfrm>
        <a:graphic>
          <a:graphicData uri="http://schemas.openxmlformats.org/drawingml/2006/table">
            <a:tbl>
              <a:tblPr firstRow="1" bandRow="1">
                <a:tableStyleId>{2D5ABB26-0587-4C30-8999-92F81FD0307C}</a:tableStyleId>
              </a:tblPr>
              <a:tblGrid>
                <a:gridCol w="2208809">
                  <a:extLst>
                    <a:ext uri="{9D8B030D-6E8A-4147-A177-3AD203B41FA5}">
                      <a16:colId xmlns:a16="http://schemas.microsoft.com/office/drawing/2014/main" val="584514456"/>
                    </a:ext>
                  </a:extLst>
                </a:gridCol>
                <a:gridCol w="6348936">
                  <a:extLst>
                    <a:ext uri="{9D8B030D-6E8A-4147-A177-3AD203B41FA5}">
                      <a16:colId xmlns:a16="http://schemas.microsoft.com/office/drawing/2014/main" val="1879676972"/>
                    </a:ext>
                  </a:extLst>
                </a:gridCol>
                <a:gridCol w="832468">
                  <a:extLst>
                    <a:ext uri="{9D8B030D-6E8A-4147-A177-3AD203B41FA5}">
                      <a16:colId xmlns:a16="http://schemas.microsoft.com/office/drawing/2014/main" val="3249161685"/>
                    </a:ext>
                  </a:extLst>
                </a:gridCol>
              </a:tblGrid>
              <a:tr h="409575">
                <a:tc>
                  <a:txBody>
                    <a:bodyPr/>
                    <a:lstStyle/>
                    <a:p>
                      <a:r>
                        <a:rPr kumimoji="1" lang="ja-JP" altLang="en-US" sz="1100" b="1">
                          <a:solidFill>
                            <a:schemeClr val="bg1"/>
                          </a:solidFill>
                        </a:rPr>
                        <a:t>記載事項</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6"/>
                    </a:solidFill>
                  </a:tcPr>
                </a:tc>
                <a:tc>
                  <a:txBody>
                    <a:bodyPr/>
                    <a:lstStyle/>
                    <a:p>
                      <a:r>
                        <a:rPr kumimoji="1" lang="ja-JP" altLang="en-US" sz="1100" b="1">
                          <a:solidFill>
                            <a:schemeClr val="bg1"/>
                          </a:solidFill>
                        </a:rPr>
                        <a:t>提案サマリ</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6"/>
                    </a:solidFill>
                  </a:tcPr>
                </a:tc>
                <a:tc>
                  <a:txBody>
                    <a:bodyPr/>
                    <a:lstStyle/>
                    <a:p>
                      <a:pPr algn="ctr"/>
                      <a:r>
                        <a:rPr kumimoji="1" lang="ja-JP" altLang="en-US" sz="1100" b="1">
                          <a:solidFill>
                            <a:schemeClr val="bg1"/>
                          </a:solidFill>
                        </a:rPr>
                        <a:t>頁</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4091129350"/>
                  </a:ext>
                </a:extLst>
              </a:tr>
              <a:tr h="663888">
                <a:tc>
                  <a:txBody>
                    <a:bodyPr/>
                    <a:lstStyle/>
                    <a:p>
                      <a:r>
                        <a:rPr kumimoji="1" lang="ja-JP" altLang="en-US" sz="1100"/>
                        <a:t>プロジェクト実施計画</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endParaRPr kumimoji="1" lang="ja-JP" altLang="en-US" sz="1100"/>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100"/>
                        <a:t>XX‐XX</a:t>
                      </a:r>
                      <a:endParaRPr kumimoji="1" lang="ja-JP" altLang="en-US" sz="1100"/>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32498113"/>
                  </a:ext>
                </a:extLst>
              </a:tr>
              <a:tr h="663888">
                <a:tc>
                  <a:txBody>
                    <a:bodyPr/>
                    <a:lstStyle/>
                    <a:p>
                      <a:r>
                        <a:rPr kumimoji="1" lang="ja-JP" altLang="en-US" sz="1100"/>
                        <a:t>創薬シーズの有望性</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endParaRPr kumimoji="1" lang="ja-JP" altLang="en-US" sz="1100"/>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a:endParaRPr kumimoji="1" lang="ja-JP" altLang="en-US" sz="1100"/>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310986483"/>
                  </a:ext>
                </a:extLst>
              </a:tr>
              <a:tr h="763925">
                <a:tc>
                  <a:txBody>
                    <a:bodyPr/>
                    <a:lstStyle/>
                    <a:p>
                      <a:r>
                        <a:rPr kumimoji="1" lang="ja-JP" altLang="en-US" sz="1100"/>
                        <a:t>プロジェクトの推進に向けた人材</a:t>
                      </a:r>
                      <a:br>
                        <a:rPr kumimoji="1" lang="en-US" altLang="ja-JP" sz="1100"/>
                      </a:br>
                      <a:r>
                        <a:rPr kumimoji="1" lang="ja-JP" altLang="en-US" sz="1100"/>
                        <a:t>及びステークホルダー</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endParaRPr kumimoji="1" lang="ja-JP" altLang="en-US" sz="1100"/>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a:endParaRPr kumimoji="1" lang="ja-JP" altLang="en-US" sz="1100"/>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662345695"/>
                  </a:ext>
                </a:extLst>
              </a:tr>
              <a:tr h="663888">
                <a:tc>
                  <a:txBody>
                    <a:bodyPr/>
                    <a:lstStyle/>
                    <a:p>
                      <a:r>
                        <a:rPr kumimoji="1" lang="ja-JP" altLang="en-US" sz="1100"/>
                        <a:t>資金計画</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endParaRPr kumimoji="1" lang="ja-JP" altLang="en-US" sz="1100"/>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a:endParaRPr kumimoji="1" lang="ja-JP" altLang="en-US" sz="1100"/>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620255326"/>
                  </a:ext>
                </a:extLst>
              </a:tr>
            </a:tbl>
          </a:graphicData>
        </a:graphic>
      </p:graphicFrame>
      <p:sp>
        <p:nvSpPr>
          <p:cNvPr id="11" name="正方形/長方形 10">
            <a:extLst>
              <a:ext uri="{FF2B5EF4-FFF2-40B4-BE49-F238E27FC236}">
                <a16:creationId xmlns:a16="http://schemas.microsoft.com/office/drawing/2014/main" id="{3EF59D43-506C-312A-803A-D374E6315B63}"/>
              </a:ext>
            </a:extLst>
          </p:cNvPr>
          <p:cNvSpPr/>
          <p:nvPr/>
        </p:nvSpPr>
        <p:spPr>
          <a:xfrm>
            <a:off x="237000" y="1067414"/>
            <a:ext cx="9432000" cy="1017466"/>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Wingdings" panose="05000000000000000000" pitchFamily="2" charset="2"/>
              <a:buChar char="l"/>
            </a:pPr>
            <a:r>
              <a:rPr kumimoji="1" lang="ja-JP" altLang="en-US" sz="1200">
                <a:solidFill>
                  <a:schemeClr val="tx1"/>
                </a:solidFill>
              </a:rPr>
              <a:t>表題欄にプロジェクト名称と責任者を記載ください</a:t>
            </a:r>
            <a:endParaRPr kumimoji="1" lang="en-US" altLang="ja-JP" sz="1200">
              <a:solidFill>
                <a:schemeClr val="tx1"/>
              </a:solidFill>
            </a:endParaRPr>
          </a:p>
          <a:p>
            <a:pPr marL="171450" indent="-171450">
              <a:buFont typeface="Wingdings" panose="05000000000000000000" pitchFamily="2" charset="2"/>
              <a:buChar char="l"/>
            </a:pPr>
            <a:r>
              <a:rPr kumimoji="1" lang="ja-JP" altLang="en-US" sz="1200">
                <a:solidFill>
                  <a:schemeClr val="tx1"/>
                </a:solidFill>
              </a:rPr>
              <a:t>下記の「記載事項」に沿って、サマリを作成してください。</a:t>
            </a:r>
            <a:endParaRPr kumimoji="1" lang="en-US" altLang="ja-JP" sz="1200">
              <a:solidFill>
                <a:schemeClr val="tx1"/>
              </a:solidFill>
            </a:endParaRPr>
          </a:p>
          <a:p>
            <a:pPr algn="ctr"/>
            <a:endParaRPr lang="en-US" altLang="ja-JP" sz="1200">
              <a:solidFill>
                <a:schemeClr val="tx1"/>
              </a:solidFill>
            </a:endParaRPr>
          </a:p>
          <a:p>
            <a:pPr algn="ctr"/>
            <a:r>
              <a:rPr kumimoji="1" lang="en-US" altLang="ja-JP" sz="1200">
                <a:solidFill>
                  <a:schemeClr val="tx1"/>
                </a:solidFill>
              </a:rPr>
              <a:t>※</a:t>
            </a:r>
            <a:r>
              <a:rPr lang="ja-JP" altLang="en-US" sz="1200">
                <a:solidFill>
                  <a:schemeClr val="tx1"/>
                </a:solidFill>
              </a:rPr>
              <a:t>本紙は頁数に含まれません。</a:t>
            </a:r>
            <a:r>
              <a:rPr kumimoji="1" lang="ja-JP" altLang="en-US" sz="1200">
                <a:solidFill>
                  <a:schemeClr val="tx1"/>
                </a:solidFill>
              </a:rPr>
              <a:t>下表はあくまで参考ですので、任意の様式で作成いただいても結構です。</a:t>
            </a:r>
          </a:p>
        </p:txBody>
      </p:sp>
      <p:sp>
        <p:nvSpPr>
          <p:cNvPr id="2" name="タイトル 1">
            <a:extLst>
              <a:ext uri="{FF2B5EF4-FFF2-40B4-BE49-F238E27FC236}">
                <a16:creationId xmlns:a16="http://schemas.microsoft.com/office/drawing/2014/main" id="{DE80FEA6-34F4-0D6A-1547-5C4667F9BBD8}"/>
              </a:ext>
            </a:extLst>
          </p:cNvPr>
          <p:cNvSpPr>
            <a:spLocks noGrp="1"/>
          </p:cNvSpPr>
          <p:nvPr>
            <p:ph type="title"/>
          </p:nvPr>
        </p:nvSpPr>
        <p:spPr>
          <a:xfrm>
            <a:off x="452694" y="146269"/>
            <a:ext cx="7140807" cy="691120"/>
          </a:xfrm>
        </p:spPr>
        <p:txBody>
          <a:bodyPr>
            <a:normAutofit fontScale="90000"/>
          </a:bodyPr>
          <a:lstStyle/>
          <a:p>
            <a:r>
              <a:rPr lang="ja-JP" altLang="en-US"/>
              <a:t>事業計画書</a:t>
            </a:r>
            <a:br>
              <a:rPr lang="en-US" altLang="ja-JP"/>
            </a:br>
            <a:r>
              <a:rPr lang="ja-JP" altLang="en-US" sz="1800"/>
              <a:t>サマリ</a:t>
            </a:r>
            <a:endParaRPr kumimoji="1" lang="ja-JP" altLang="en-US"/>
          </a:p>
        </p:txBody>
      </p:sp>
      <p:cxnSp>
        <p:nvCxnSpPr>
          <p:cNvPr id="4" name="直線コネクタ 3">
            <a:extLst>
              <a:ext uri="{FF2B5EF4-FFF2-40B4-BE49-F238E27FC236}">
                <a16:creationId xmlns:a16="http://schemas.microsoft.com/office/drawing/2014/main" id="{2443B348-4085-B39E-C890-01033963D78B}"/>
              </a:ext>
            </a:extLst>
          </p:cNvPr>
          <p:cNvCxnSpPr>
            <a:cxnSpLocks/>
          </p:cNvCxnSpPr>
          <p:nvPr/>
        </p:nvCxnSpPr>
        <p:spPr>
          <a:xfrm>
            <a:off x="170354" y="945205"/>
            <a:ext cx="969318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7430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46057-B63C-7776-9F8B-6896FF19A088}"/>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98E46108-ECA5-1E8D-421D-CE02961990D3}"/>
              </a:ext>
            </a:extLst>
          </p:cNvPr>
          <p:cNvSpPr>
            <a:spLocks noGrp="1"/>
          </p:cNvSpPr>
          <p:nvPr>
            <p:ph type="title"/>
          </p:nvPr>
        </p:nvSpPr>
        <p:spPr/>
        <p:txBody>
          <a:bodyPr>
            <a:normAutofit fontScale="90000"/>
          </a:bodyPr>
          <a:lstStyle/>
          <a:p>
            <a:r>
              <a:rPr lang="ja-JP" altLang="en-US"/>
              <a:t>事業計画書</a:t>
            </a:r>
            <a:br>
              <a:rPr lang="en-US" altLang="ja-JP"/>
            </a:br>
            <a:r>
              <a:rPr lang="ja-JP" altLang="en-US" sz="1800"/>
              <a:t>プロジェクト実施計画</a:t>
            </a:r>
            <a:endParaRPr kumimoji="1" lang="ja-JP" altLang="en-US"/>
          </a:p>
        </p:txBody>
      </p:sp>
      <p:sp>
        <p:nvSpPr>
          <p:cNvPr id="3" name="スライド番号プレースホルダー 2">
            <a:extLst>
              <a:ext uri="{FF2B5EF4-FFF2-40B4-BE49-F238E27FC236}">
                <a16:creationId xmlns:a16="http://schemas.microsoft.com/office/drawing/2014/main" id="{F5048E97-28BA-08C0-6387-746F4D73F177}"/>
              </a:ext>
            </a:extLst>
          </p:cNvPr>
          <p:cNvSpPr>
            <a:spLocks noGrp="1"/>
          </p:cNvSpPr>
          <p:nvPr>
            <p:ph type="sldNum" sz="quarter" idx="4"/>
          </p:nvPr>
        </p:nvSpPr>
        <p:spPr/>
        <p:txBody>
          <a:bodyPr/>
          <a:lstStyle/>
          <a:p>
            <a:fld id="{652AE7A0-B274-4AD2-A86F-1F9EDE300C1C}" type="slidenum">
              <a:rPr lang="ja-JP" altLang="en-US" smtClean="0"/>
              <a:pPr/>
              <a:t>2</a:t>
            </a:fld>
            <a:endParaRPr lang="ja-JP" altLang="en-US"/>
          </a:p>
        </p:txBody>
      </p:sp>
      <p:cxnSp>
        <p:nvCxnSpPr>
          <p:cNvPr id="7" name="直線コネクタ 6">
            <a:extLst>
              <a:ext uri="{FF2B5EF4-FFF2-40B4-BE49-F238E27FC236}">
                <a16:creationId xmlns:a16="http://schemas.microsoft.com/office/drawing/2014/main" id="{64DB1A33-F508-C659-2F41-D8F802B03EF1}"/>
              </a:ext>
            </a:extLst>
          </p:cNvPr>
          <p:cNvCxnSpPr>
            <a:cxnSpLocks/>
          </p:cNvCxnSpPr>
          <p:nvPr/>
        </p:nvCxnSpPr>
        <p:spPr>
          <a:xfrm>
            <a:off x="170354" y="945205"/>
            <a:ext cx="969318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正方形/長方形 72">
            <a:extLst>
              <a:ext uri="{FF2B5EF4-FFF2-40B4-BE49-F238E27FC236}">
                <a16:creationId xmlns:a16="http://schemas.microsoft.com/office/drawing/2014/main" id="{658EBEE1-719D-CC80-2FAE-E304AE80D49D}"/>
              </a:ext>
            </a:extLst>
          </p:cNvPr>
          <p:cNvSpPr/>
          <p:nvPr/>
        </p:nvSpPr>
        <p:spPr>
          <a:xfrm>
            <a:off x="477683" y="1105403"/>
            <a:ext cx="9078524" cy="3571372"/>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記載</a:t>
            </a:r>
            <a:r>
              <a:rPr lang="ja-JP" altLang="en-US">
                <a:solidFill>
                  <a:schemeClr val="tx1"/>
                </a:solidFill>
              </a:rPr>
              <a:t>事項</a:t>
            </a:r>
            <a:endParaRPr kumimoji="1" lang="en-US" altLang="ja-JP">
              <a:solidFill>
                <a:schemeClr val="tx1"/>
              </a:solidFill>
            </a:endParaRPr>
          </a:p>
          <a:p>
            <a:pPr algn="ctr"/>
            <a:endParaRPr lang="en-US" altLang="ja-JP" sz="1200">
              <a:solidFill>
                <a:schemeClr val="tx1"/>
              </a:solidFill>
            </a:endParaRPr>
          </a:p>
          <a:p>
            <a:pPr marL="285750" indent="-285750">
              <a:buFont typeface="Wingdings" panose="05000000000000000000" pitchFamily="2" charset="2"/>
              <a:buChar char="l"/>
            </a:pPr>
            <a:r>
              <a:rPr lang="ja-JP" altLang="en-US" sz="1200">
                <a:solidFill>
                  <a:schemeClr val="tx1"/>
                </a:solidFill>
              </a:rPr>
              <a:t>本事業主旨を踏まえ、実施計画を具体的にご記載ください。</a:t>
            </a:r>
            <a:endParaRPr lang="en-US" altLang="ja-JP" sz="1200">
              <a:solidFill>
                <a:schemeClr val="tx1"/>
              </a:solidFill>
            </a:endParaRPr>
          </a:p>
          <a:p>
            <a:pPr marL="285750" indent="-285750">
              <a:buFont typeface="Wingdings" panose="05000000000000000000" pitchFamily="2" charset="2"/>
              <a:buChar char="l"/>
            </a:pPr>
            <a:r>
              <a:rPr lang="ja-JP" altLang="en-US" sz="1200">
                <a:solidFill>
                  <a:schemeClr val="tx1"/>
                </a:solidFill>
              </a:rPr>
              <a:t>２年間のマイルストーン（定量的に評価できるもの）、２年間で目指すアウトプットのイメージが分かるようご記載ください。</a:t>
            </a:r>
            <a:endParaRPr lang="en-US" altLang="ja-JP" sz="1200">
              <a:solidFill>
                <a:schemeClr val="tx1"/>
              </a:solidFill>
            </a:endParaRPr>
          </a:p>
          <a:p>
            <a:pPr marL="285750" indent="-285750">
              <a:buFont typeface="Wingdings" panose="05000000000000000000" pitchFamily="2" charset="2"/>
              <a:buChar char="l"/>
            </a:pPr>
            <a:r>
              <a:rPr lang="ja-JP" altLang="en-US" sz="1200">
                <a:solidFill>
                  <a:schemeClr val="tx1"/>
                </a:solidFill>
              </a:rPr>
              <a:t>起業後の出口戦略も含めたプロジェクトの全体スケジュールを示した上で、この２年間がどこに位置づけられるのか、時間軸が分かるようご記載ください。</a:t>
            </a:r>
            <a:endParaRPr lang="en-US" altLang="ja-JP" sz="1200">
              <a:solidFill>
                <a:schemeClr val="tx1"/>
              </a:solidFill>
            </a:endParaRPr>
          </a:p>
          <a:p>
            <a:pPr marL="285750" indent="-285750">
              <a:buFont typeface="Wingdings" panose="05000000000000000000" pitchFamily="2" charset="2"/>
              <a:buChar char="l"/>
            </a:pPr>
            <a:r>
              <a:rPr lang="ja-JP" altLang="en-US" sz="1200">
                <a:solidFill>
                  <a:schemeClr val="tx1"/>
                </a:solidFill>
              </a:rPr>
              <a:t>ビジネス化・事業化・出口戦略等を踏まえ、プロジェクトの推進にあたって直面する諸課題とその時期、それに向けた戦略的な解決方法について、具体的にご記載ください。</a:t>
            </a:r>
          </a:p>
          <a:p>
            <a:pPr marL="285750" indent="-285750">
              <a:buFont typeface="Wingdings" panose="05000000000000000000" pitchFamily="2" charset="2"/>
              <a:buChar char="l"/>
            </a:pPr>
            <a:endParaRPr lang="en-US" altLang="ja-JP" sz="1200">
              <a:solidFill>
                <a:schemeClr val="tx1"/>
              </a:solidFill>
            </a:endParaRPr>
          </a:p>
          <a:p>
            <a:pPr marL="285750" indent="-285750">
              <a:buFont typeface="Wingdings" panose="05000000000000000000" pitchFamily="2" charset="2"/>
              <a:buChar char="l"/>
            </a:pPr>
            <a:r>
              <a:rPr lang="ja-JP" altLang="en-US" sz="1200">
                <a:solidFill>
                  <a:schemeClr val="tx1"/>
                </a:solidFill>
              </a:rPr>
              <a:t>プロジェクトの推進体制（大学・研究機関、連携している製薬企業、連携している</a:t>
            </a:r>
            <a:r>
              <a:rPr lang="en-US" altLang="ja-JP" sz="1200">
                <a:solidFill>
                  <a:schemeClr val="tx1"/>
                </a:solidFill>
              </a:rPr>
              <a:t>VC</a:t>
            </a:r>
            <a:r>
              <a:rPr lang="ja-JP" altLang="en-US" sz="1200">
                <a:solidFill>
                  <a:schemeClr val="tx1"/>
                </a:solidFill>
              </a:rPr>
              <a:t>等）の詳細をご記載ください。</a:t>
            </a:r>
            <a:endParaRPr lang="en-US" altLang="ja-JP" sz="1200">
              <a:solidFill>
                <a:schemeClr val="tx1"/>
              </a:solidFill>
            </a:endParaRPr>
          </a:p>
          <a:p>
            <a:pPr marL="285750" indent="-285750">
              <a:buFont typeface="Wingdings" panose="05000000000000000000" pitchFamily="2" charset="2"/>
              <a:buChar char="l"/>
            </a:pPr>
            <a:r>
              <a:rPr lang="ja-JP" altLang="en-US" sz="1200">
                <a:solidFill>
                  <a:schemeClr val="tx1"/>
                </a:solidFill>
              </a:rPr>
              <a:t>各組織・所属・氏名及びその方の役割と実績が分かるよう具体的にご記載ください。</a:t>
            </a:r>
            <a:endParaRPr lang="en-US" altLang="ja-JP" sz="1200">
              <a:solidFill>
                <a:schemeClr val="tx1"/>
              </a:solidFill>
            </a:endParaRPr>
          </a:p>
          <a:p>
            <a:pPr marL="285750" indent="-285750">
              <a:buFont typeface="Wingdings" panose="05000000000000000000" pitchFamily="2" charset="2"/>
              <a:buChar char="l"/>
            </a:pPr>
            <a:r>
              <a:rPr lang="ja-JP" altLang="en-US" sz="1200">
                <a:solidFill>
                  <a:schemeClr val="tx1"/>
                </a:solidFill>
              </a:rPr>
              <a:t>プロジェクトの段階によって推進体制が変わっていく場合には、それが分かるようご記載ください。</a:t>
            </a:r>
            <a:endParaRPr lang="en-US" altLang="ja-JP" sz="1200">
              <a:solidFill>
                <a:schemeClr val="tx1"/>
              </a:solidFill>
            </a:endParaRPr>
          </a:p>
          <a:p>
            <a:endParaRPr lang="en-US" altLang="ja-JP" sz="1200">
              <a:solidFill>
                <a:schemeClr val="tx1"/>
              </a:solidFill>
            </a:endParaRPr>
          </a:p>
          <a:p>
            <a:pPr algn="ctr"/>
            <a:r>
              <a:rPr lang="ja-JP" altLang="en-US" sz="1200">
                <a:solidFill>
                  <a:schemeClr val="tx1"/>
                </a:solidFill>
              </a:rPr>
              <a:t>　</a:t>
            </a:r>
            <a:r>
              <a:rPr lang="en-US" altLang="ja-JP" sz="1200">
                <a:solidFill>
                  <a:schemeClr val="tx1"/>
                </a:solidFill>
              </a:rPr>
              <a:t>※</a:t>
            </a:r>
            <a:r>
              <a:rPr lang="ja-JP" altLang="en-US" sz="1200">
                <a:solidFill>
                  <a:schemeClr val="tx1"/>
                </a:solidFill>
              </a:rPr>
              <a:t>　上記観点で作成者の判断で自由にご記載ください。サマリを除き、事業計画書全体で</a:t>
            </a:r>
            <a:r>
              <a:rPr lang="en-US" altLang="ja-JP" sz="1200">
                <a:solidFill>
                  <a:schemeClr val="tx1"/>
                </a:solidFill>
              </a:rPr>
              <a:t>10</a:t>
            </a:r>
            <a:r>
              <a:rPr lang="ja-JP" altLang="en-US" sz="1200">
                <a:solidFill>
                  <a:schemeClr val="tx1"/>
                </a:solidFill>
              </a:rPr>
              <a:t>頁以内であれば、各構成に枚数制限はございません。</a:t>
            </a:r>
            <a:endParaRPr lang="en-US" altLang="ja-JP" sz="1200">
              <a:solidFill>
                <a:schemeClr val="tx1"/>
              </a:solidFill>
            </a:endParaRPr>
          </a:p>
        </p:txBody>
      </p:sp>
      <p:grpSp>
        <p:nvGrpSpPr>
          <p:cNvPr id="4" name="グループ化 3">
            <a:extLst>
              <a:ext uri="{FF2B5EF4-FFF2-40B4-BE49-F238E27FC236}">
                <a16:creationId xmlns:a16="http://schemas.microsoft.com/office/drawing/2014/main" id="{65679148-A0FC-FDD3-8C89-DE3E5B775A58}"/>
              </a:ext>
            </a:extLst>
          </p:cNvPr>
          <p:cNvGrpSpPr/>
          <p:nvPr/>
        </p:nvGrpSpPr>
        <p:grpSpPr>
          <a:xfrm>
            <a:off x="7596171" y="346075"/>
            <a:ext cx="2009775" cy="433036"/>
            <a:chOff x="1762874" y="2640636"/>
            <a:chExt cx="2326526" cy="433036"/>
          </a:xfrm>
        </p:grpSpPr>
        <p:sp>
          <p:nvSpPr>
            <p:cNvPr id="5" name="正方形/長方形 4">
              <a:extLst>
                <a:ext uri="{FF2B5EF4-FFF2-40B4-BE49-F238E27FC236}">
                  <a16:creationId xmlns:a16="http://schemas.microsoft.com/office/drawing/2014/main" id="{7C8A359B-38EB-834B-6056-8B149C52CD3E}"/>
                </a:ext>
              </a:extLst>
            </p:cNvPr>
            <p:cNvSpPr/>
            <p:nvPr/>
          </p:nvSpPr>
          <p:spPr bwMode="gray">
            <a:xfrm>
              <a:off x="1762874" y="2785672"/>
              <a:ext cx="2326526" cy="288000"/>
            </a:xfrm>
            <a:prstGeom prst="rect">
              <a:avLst/>
            </a:prstGeom>
            <a:solidFill>
              <a:schemeClr val="bg1"/>
            </a:solidFill>
            <a:ln w="22225" algn="ctr">
              <a:solidFill>
                <a:schemeClr val="accent6"/>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defRPr/>
              </a:pPr>
              <a:r>
                <a:rPr kumimoji="1" lang="ja-JP" altLang="en-US" sz="800" b="1" i="0" u="none" strike="noStrike" kern="1200" cap="none" spc="0" normalizeH="0" baseline="0" noProof="0">
                  <a:ln>
                    <a:noFill/>
                  </a:ln>
                  <a:solidFill>
                    <a:srgbClr val="046A38"/>
                  </a:solidFill>
                  <a:effectLst/>
                  <a:uLnTx/>
                  <a:uFillTx/>
                  <a:latin typeface="+mn-ea"/>
                  <a:cs typeface="Arial" charset="0"/>
                </a:rPr>
                <a:t>資金計画の適切性</a:t>
              </a:r>
              <a:endParaRPr kumimoji="1" lang="en-US" altLang="ja-JP" sz="800" b="1" i="0" u="none" strike="noStrike" kern="1200" cap="none" spc="0" normalizeH="0" baseline="0" noProof="0">
                <a:ln>
                  <a:noFill/>
                </a:ln>
                <a:solidFill>
                  <a:srgbClr val="046A38"/>
                </a:solidFill>
                <a:effectLst/>
                <a:uLnTx/>
                <a:uFillTx/>
                <a:latin typeface="+mn-ea"/>
                <a:cs typeface="Arial" charset="0"/>
              </a:endParaRPr>
            </a:p>
          </p:txBody>
        </p:sp>
        <p:sp>
          <p:nvSpPr>
            <p:cNvPr id="6" name="正方形/長方形 5">
              <a:extLst>
                <a:ext uri="{FF2B5EF4-FFF2-40B4-BE49-F238E27FC236}">
                  <a16:creationId xmlns:a16="http://schemas.microsoft.com/office/drawing/2014/main" id="{1E8B577B-2576-38B3-3249-313524F7148A}"/>
                </a:ext>
              </a:extLst>
            </p:cNvPr>
            <p:cNvSpPr/>
            <p:nvPr/>
          </p:nvSpPr>
          <p:spPr bwMode="gray">
            <a:xfrm>
              <a:off x="1762874" y="2640636"/>
              <a:ext cx="2326526" cy="144000"/>
            </a:xfrm>
            <a:prstGeom prst="rect">
              <a:avLst/>
            </a:prstGeom>
            <a:solidFill>
              <a:schemeClr val="accent6"/>
            </a:solidFill>
            <a:ln w="22225" algn="ctr">
              <a:solidFill>
                <a:schemeClr val="accent6"/>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00" b="1" i="0" u="none" strike="noStrike" kern="1200" cap="none" spc="0" normalizeH="0" baseline="0" noProof="0">
                  <a:ln>
                    <a:noFill/>
                  </a:ln>
                  <a:solidFill>
                    <a:prstClr val="white"/>
                  </a:solidFill>
                  <a:effectLst/>
                  <a:uLnTx/>
                  <a:uFillTx/>
                  <a:latin typeface="+mn-ea"/>
                  <a:cs typeface="Arial" charset="0"/>
                </a:rPr>
                <a:t>評価</a:t>
              </a:r>
              <a:r>
                <a:rPr lang="ja-JP" altLang="en-US" sz="1000" b="1">
                  <a:solidFill>
                    <a:prstClr val="white"/>
                  </a:solidFill>
                  <a:latin typeface="+mn-ea"/>
                  <a:cs typeface="Arial" charset="0"/>
                </a:rPr>
                <a:t>項目⑧</a:t>
              </a:r>
              <a:endParaRPr kumimoji="1" lang="en-US" altLang="ja-JP" sz="1000" b="1" i="0" u="none" strike="noStrike" kern="1200" cap="none" spc="0" normalizeH="0" baseline="0" noProof="0">
                <a:ln>
                  <a:noFill/>
                </a:ln>
                <a:solidFill>
                  <a:prstClr val="white"/>
                </a:solidFill>
                <a:effectLst/>
                <a:uLnTx/>
                <a:uFillTx/>
                <a:latin typeface="+mn-ea"/>
                <a:cs typeface="Arial" charset="0"/>
              </a:endParaRPr>
            </a:p>
          </p:txBody>
        </p:sp>
      </p:grpSp>
      <p:grpSp>
        <p:nvGrpSpPr>
          <p:cNvPr id="8" name="グループ化 7">
            <a:extLst>
              <a:ext uri="{FF2B5EF4-FFF2-40B4-BE49-F238E27FC236}">
                <a16:creationId xmlns:a16="http://schemas.microsoft.com/office/drawing/2014/main" id="{6994D7A5-C068-81D3-FC45-708D776986F0}"/>
              </a:ext>
            </a:extLst>
          </p:cNvPr>
          <p:cNvGrpSpPr/>
          <p:nvPr/>
        </p:nvGrpSpPr>
        <p:grpSpPr>
          <a:xfrm>
            <a:off x="5481621" y="351972"/>
            <a:ext cx="2009775" cy="433036"/>
            <a:chOff x="1762874" y="2640636"/>
            <a:chExt cx="2326526" cy="433036"/>
          </a:xfrm>
        </p:grpSpPr>
        <p:sp>
          <p:nvSpPr>
            <p:cNvPr id="9" name="正方形/長方形 8">
              <a:extLst>
                <a:ext uri="{FF2B5EF4-FFF2-40B4-BE49-F238E27FC236}">
                  <a16:creationId xmlns:a16="http://schemas.microsoft.com/office/drawing/2014/main" id="{A17EC465-3343-BB41-83AB-1B583A51EFD4}"/>
                </a:ext>
              </a:extLst>
            </p:cNvPr>
            <p:cNvSpPr/>
            <p:nvPr/>
          </p:nvSpPr>
          <p:spPr bwMode="gray">
            <a:xfrm>
              <a:off x="1762874" y="2785672"/>
              <a:ext cx="2326526" cy="288000"/>
            </a:xfrm>
            <a:prstGeom prst="rect">
              <a:avLst/>
            </a:prstGeom>
            <a:solidFill>
              <a:schemeClr val="bg1"/>
            </a:solidFill>
            <a:ln w="22225" algn="ctr">
              <a:solidFill>
                <a:schemeClr val="accent6"/>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defRPr/>
              </a:pPr>
              <a:r>
                <a:rPr kumimoji="1" lang="ja-JP" altLang="en-US" sz="800" b="1" i="0" u="none" strike="noStrike" kern="1200" cap="none" spc="0" normalizeH="0" baseline="0" noProof="0">
                  <a:ln>
                    <a:noFill/>
                  </a:ln>
                  <a:solidFill>
                    <a:srgbClr val="046A38"/>
                  </a:solidFill>
                  <a:effectLst/>
                  <a:uLnTx/>
                  <a:uFillTx/>
                  <a:latin typeface="+mn-ea"/>
                  <a:cs typeface="Arial" charset="0"/>
                </a:rPr>
                <a:t>プロジェクトにおける人材計画の妥当性</a:t>
              </a:r>
              <a:endParaRPr kumimoji="1" lang="en-US" altLang="ja-JP" sz="800" b="1" i="0" u="none" strike="noStrike" kern="1200" cap="none" spc="0" normalizeH="0" baseline="0" noProof="0">
                <a:ln>
                  <a:noFill/>
                </a:ln>
                <a:solidFill>
                  <a:srgbClr val="046A38"/>
                </a:solidFill>
                <a:effectLst/>
                <a:uLnTx/>
                <a:uFillTx/>
                <a:latin typeface="+mn-ea"/>
                <a:cs typeface="Arial" charset="0"/>
              </a:endParaRPr>
            </a:p>
          </p:txBody>
        </p:sp>
        <p:sp>
          <p:nvSpPr>
            <p:cNvPr id="10" name="正方形/長方形 9">
              <a:extLst>
                <a:ext uri="{FF2B5EF4-FFF2-40B4-BE49-F238E27FC236}">
                  <a16:creationId xmlns:a16="http://schemas.microsoft.com/office/drawing/2014/main" id="{F2ABD50D-8F65-D2F5-7E6F-5121A5369B5C}"/>
                </a:ext>
              </a:extLst>
            </p:cNvPr>
            <p:cNvSpPr/>
            <p:nvPr/>
          </p:nvSpPr>
          <p:spPr bwMode="gray">
            <a:xfrm>
              <a:off x="1762874" y="2640636"/>
              <a:ext cx="2326526" cy="144000"/>
            </a:xfrm>
            <a:prstGeom prst="rect">
              <a:avLst/>
            </a:prstGeom>
            <a:solidFill>
              <a:schemeClr val="accent6"/>
            </a:solidFill>
            <a:ln w="22225" algn="ctr">
              <a:solidFill>
                <a:schemeClr val="accent6"/>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00" b="1" i="0" u="none" strike="noStrike" kern="1200" cap="none" spc="0" normalizeH="0" baseline="0" noProof="0">
                  <a:ln>
                    <a:noFill/>
                  </a:ln>
                  <a:solidFill>
                    <a:prstClr val="white"/>
                  </a:solidFill>
                  <a:effectLst/>
                  <a:uLnTx/>
                  <a:uFillTx/>
                  <a:latin typeface="+mn-ea"/>
                  <a:cs typeface="Arial" charset="0"/>
                </a:rPr>
                <a:t>評価</a:t>
              </a:r>
              <a:r>
                <a:rPr lang="ja-JP" altLang="en-US" sz="1000" b="1">
                  <a:solidFill>
                    <a:prstClr val="white"/>
                  </a:solidFill>
                  <a:latin typeface="+mn-ea"/>
                  <a:cs typeface="Arial" charset="0"/>
                </a:rPr>
                <a:t>項目⑦</a:t>
              </a:r>
              <a:endParaRPr kumimoji="1" lang="en-US" altLang="ja-JP" sz="1000" b="1" i="0" u="none" strike="noStrike" kern="1200" cap="none" spc="0" normalizeH="0" baseline="0" noProof="0">
                <a:ln>
                  <a:noFill/>
                </a:ln>
                <a:solidFill>
                  <a:prstClr val="white"/>
                </a:solidFill>
                <a:effectLst/>
                <a:uLnTx/>
                <a:uFillTx/>
                <a:latin typeface="+mn-ea"/>
                <a:cs typeface="Arial" charset="0"/>
              </a:endParaRPr>
            </a:p>
          </p:txBody>
        </p:sp>
      </p:grpSp>
      <p:grpSp>
        <p:nvGrpSpPr>
          <p:cNvPr id="11" name="グループ化 10">
            <a:extLst>
              <a:ext uri="{FF2B5EF4-FFF2-40B4-BE49-F238E27FC236}">
                <a16:creationId xmlns:a16="http://schemas.microsoft.com/office/drawing/2014/main" id="{F172955A-86E1-C4A3-FBC1-25F74B8E07FC}"/>
              </a:ext>
            </a:extLst>
          </p:cNvPr>
          <p:cNvGrpSpPr/>
          <p:nvPr/>
        </p:nvGrpSpPr>
        <p:grpSpPr>
          <a:xfrm>
            <a:off x="3369741" y="355600"/>
            <a:ext cx="2009775" cy="433036"/>
            <a:chOff x="1762874" y="2640636"/>
            <a:chExt cx="2326526" cy="433036"/>
          </a:xfrm>
        </p:grpSpPr>
        <p:sp>
          <p:nvSpPr>
            <p:cNvPr id="12" name="正方形/長方形 11">
              <a:extLst>
                <a:ext uri="{FF2B5EF4-FFF2-40B4-BE49-F238E27FC236}">
                  <a16:creationId xmlns:a16="http://schemas.microsoft.com/office/drawing/2014/main" id="{9A57E2BC-522C-BFB2-F955-E50D2E525C2F}"/>
                </a:ext>
              </a:extLst>
            </p:cNvPr>
            <p:cNvSpPr/>
            <p:nvPr/>
          </p:nvSpPr>
          <p:spPr bwMode="gray">
            <a:xfrm>
              <a:off x="1762874" y="2785672"/>
              <a:ext cx="2326526" cy="288000"/>
            </a:xfrm>
            <a:prstGeom prst="rect">
              <a:avLst/>
            </a:prstGeom>
            <a:solidFill>
              <a:schemeClr val="bg1"/>
            </a:solidFill>
            <a:ln w="22225" algn="ctr">
              <a:solidFill>
                <a:schemeClr val="accent6"/>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defRPr/>
              </a:pPr>
              <a:r>
                <a:rPr kumimoji="1" lang="ja-JP" altLang="en-US" sz="800" b="1" i="0" u="none" strike="noStrike" kern="1200" cap="none" spc="0" normalizeH="0" baseline="0" noProof="0">
                  <a:ln>
                    <a:noFill/>
                  </a:ln>
                  <a:solidFill>
                    <a:srgbClr val="046A38"/>
                  </a:solidFill>
                  <a:effectLst/>
                  <a:uLnTx/>
                  <a:uFillTx/>
                  <a:latin typeface="+mn-ea"/>
                  <a:cs typeface="Arial" charset="0"/>
                </a:rPr>
                <a:t>プロジェクト実施計画の妥当性</a:t>
              </a:r>
              <a:endParaRPr kumimoji="1" lang="en-US" altLang="ja-JP" sz="800" b="1" i="0" u="none" strike="noStrike" kern="1200" cap="none" spc="0" normalizeH="0" baseline="0" noProof="0">
                <a:ln>
                  <a:noFill/>
                </a:ln>
                <a:solidFill>
                  <a:srgbClr val="046A38"/>
                </a:solidFill>
                <a:effectLst/>
                <a:uLnTx/>
                <a:uFillTx/>
                <a:latin typeface="+mn-ea"/>
                <a:cs typeface="Arial" charset="0"/>
              </a:endParaRPr>
            </a:p>
          </p:txBody>
        </p:sp>
        <p:sp>
          <p:nvSpPr>
            <p:cNvPr id="13" name="正方形/長方形 12">
              <a:extLst>
                <a:ext uri="{FF2B5EF4-FFF2-40B4-BE49-F238E27FC236}">
                  <a16:creationId xmlns:a16="http://schemas.microsoft.com/office/drawing/2014/main" id="{B02A61AE-9409-C51A-818D-A0C37371A15C}"/>
                </a:ext>
              </a:extLst>
            </p:cNvPr>
            <p:cNvSpPr/>
            <p:nvPr/>
          </p:nvSpPr>
          <p:spPr bwMode="gray">
            <a:xfrm>
              <a:off x="1762874" y="2640636"/>
              <a:ext cx="2326526" cy="144000"/>
            </a:xfrm>
            <a:prstGeom prst="rect">
              <a:avLst/>
            </a:prstGeom>
            <a:solidFill>
              <a:schemeClr val="accent6"/>
            </a:solidFill>
            <a:ln w="22225" algn="ctr">
              <a:solidFill>
                <a:schemeClr val="accent6"/>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00" b="1" i="0" u="none" strike="noStrike" kern="1200" cap="none" spc="0" normalizeH="0" baseline="0" noProof="0">
                  <a:ln>
                    <a:noFill/>
                  </a:ln>
                  <a:solidFill>
                    <a:prstClr val="white"/>
                  </a:solidFill>
                  <a:effectLst/>
                  <a:uLnTx/>
                  <a:uFillTx/>
                  <a:latin typeface="+mn-ea"/>
                  <a:cs typeface="Arial" charset="0"/>
                </a:rPr>
                <a:t>評価</a:t>
              </a:r>
              <a:r>
                <a:rPr lang="ja-JP" altLang="en-US" sz="1000" b="1">
                  <a:solidFill>
                    <a:prstClr val="white"/>
                  </a:solidFill>
                  <a:latin typeface="+mn-ea"/>
                  <a:cs typeface="Arial" charset="0"/>
                </a:rPr>
                <a:t>項目</a:t>
              </a:r>
              <a:r>
                <a:rPr kumimoji="1" lang="ja-JP" altLang="en-US" sz="1000" b="1">
                  <a:solidFill>
                    <a:prstClr val="white"/>
                  </a:solidFill>
                  <a:latin typeface="+mn-ea"/>
                  <a:cs typeface="Arial" charset="0"/>
                </a:rPr>
                <a:t>⑤</a:t>
              </a:r>
              <a:endParaRPr kumimoji="1" lang="en-US" altLang="ja-JP" sz="1000" b="1" i="0" u="none" strike="noStrike" kern="1200" cap="none" spc="0" normalizeH="0" baseline="0" noProof="0">
                <a:ln>
                  <a:noFill/>
                </a:ln>
                <a:solidFill>
                  <a:prstClr val="white"/>
                </a:solidFill>
                <a:effectLst/>
                <a:uLnTx/>
                <a:uFillTx/>
                <a:latin typeface="+mn-ea"/>
                <a:cs typeface="Arial" charset="0"/>
              </a:endParaRPr>
            </a:p>
          </p:txBody>
        </p:sp>
      </p:grpSp>
    </p:spTree>
    <p:extLst>
      <p:ext uri="{BB962C8B-B14F-4D97-AF65-F5344CB8AC3E}">
        <p14:creationId xmlns:p14="http://schemas.microsoft.com/office/powerpoint/2010/main" val="1395316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302223-EFCE-F537-3688-2E4FCCC00E46}"/>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8569614C-A6B7-C8E8-98A7-006A3F3218DB}"/>
              </a:ext>
            </a:extLst>
          </p:cNvPr>
          <p:cNvSpPr>
            <a:spLocks noGrp="1"/>
          </p:cNvSpPr>
          <p:nvPr>
            <p:ph type="title"/>
          </p:nvPr>
        </p:nvSpPr>
        <p:spPr/>
        <p:txBody>
          <a:bodyPr>
            <a:normAutofit fontScale="90000"/>
          </a:bodyPr>
          <a:lstStyle/>
          <a:p>
            <a:r>
              <a:rPr lang="ja-JP" altLang="en-US"/>
              <a:t>事業計画書</a:t>
            </a:r>
            <a:br>
              <a:rPr lang="en-US" altLang="ja-JP"/>
            </a:br>
            <a:r>
              <a:rPr lang="ja-JP" altLang="en-US" sz="1800"/>
              <a:t>創薬シーズの有望性</a:t>
            </a:r>
            <a:endParaRPr kumimoji="1" lang="ja-JP" altLang="en-US"/>
          </a:p>
        </p:txBody>
      </p:sp>
      <p:sp>
        <p:nvSpPr>
          <p:cNvPr id="3" name="スライド番号プレースホルダー 2">
            <a:extLst>
              <a:ext uri="{FF2B5EF4-FFF2-40B4-BE49-F238E27FC236}">
                <a16:creationId xmlns:a16="http://schemas.microsoft.com/office/drawing/2014/main" id="{8DC81446-77E6-F0CD-6C98-7F676A466B51}"/>
              </a:ext>
            </a:extLst>
          </p:cNvPr>
          <p:cNvSpPr>
            <a:spLocks noGrp="1"/>
          </p:cNvSpPr>
          <p:nvPr>
            <p:ph type="sldNum" sz="quarter" idx="4"/>
          </p:nvPr>
        </p:nvSpPr>
        <p:spPr/>
        <p:txBody>
          <a:bodyPr/>
          <a:lstStyle/>
          <a:p>
            <a:fld id="{652AE7A0-B274-4AD2-A86F-1F9EDE300C1C}" type="slidenum">
              <a:rPr lang="ja-JP" altLang="en-US" smtClean="0"/>
              <a:pPr/>
              <a:t>3</a:t>
            </a:fld>
            <a:endParaRPr lang="ja-JP" altLang="en-US"/>
          </a:p>
        </p:txBody>
      </p:sp>
      <p:cxnSp>
        <p:nvCxnSpPr>
          <p:cNvPr id="7" name="直線コネクタ 6">
            <a:extLst>
              <a:ext uri="{FF2B5EF4-FFF2-40B4-BE49-F238E27FC236}">
                <a16:creationId xmlns:a16="http://schemas.microsoft.com/office/drawing/2014/main" id="{A21A71EF-FFD5-5F68-8756-0FA3025A52C6}"/>
              </a:ext>
            </a:extLst>
          </p:cNvPr>
          <p:cNvCxnSpPr>
            <a:cxnSpLocks/>
          </p:cNvCxnSpPr>
          <p:nvPr/>
        </p:nvCxnSpPr>
        <p:spPr>
          <a:xfrm>
            <a:off x="170354" y="945205"/>
            <a:ext cx="969318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正方形/長方形 72">
            <a:extLst>
              <a:ext uri="{FF2B5EF4-FFF2-40B4-BE49-F238E27FC236}">
                <a16:creationId xmlns:a16="http://schemas.microsoft.com/office/drawing/2014/main" id="{A62B8E1E-B7E8-B165-99DE-62F85929AD19}"/>
              </a:ext>
            </a:extLst>
          </p:cNvPr>
          <p:cNvSpPr/>
          <p:nvPr/>
        </p:nvSpPr>
        <p:spPr>
          <a:xfrm>
            <a:off x="477683" y="1105401"/>
            <a:ext cx="9078524" cy="2656973"/>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記載事項</a:t>
            </a:r>
            <a:endParaRPr lang="en-US" altLang="ja-JP">
              <a:solidFill>
                <a:schemeClr val="tx1"/>
              </a:solidFill>
            </a:endParaRPr>
          </a:p>
          <a:p>
            <a:pPr algn="ctr"/>
            <a:endParaRPr lang="en-US" altLang="ja-JP">
              <a:solidFill>
                <a:schemeClr val="tx1"/>
              </a:solidFill>
            </a:endParaRPr>
          </a:p>
          <a:p>
            <a:pPr marL="266700" indent="-266700">
              <a:buFont typeface="Wingdings" panose="05000000000000000000" pitchFamily="2" charset="2"/>
              <a:buChar char="l"/>
            </a:pPr>
            <a:r>
              <a:rPr lang="ja-JP" altLang="en-US" sz="1200">
                <a:solidFill>
                  <a:schemeClr val="tx1"/>
                </a:solidFill>
              </a:rPr>
              <a:t>対象としている創薬シーズ、関連技術、ビジネスモデルの科学的新規性・革新性について具体的にご記載ください。</a:t>
            </a:r>
            <a:endParaRPr lang="en-US" altLang="ja-JP" sz="1200">
              <a:solidFill>
                <a:schemeClr val="tx1"/>
              </a:solidFill>
            </a:endParaRPr>
          </a:p>
          <a:p>
            <a:pPr marL="266700" indent="-266700">
              <a:buFont typeface="Wingdings" panose="05000000000000000000" pitchFamily="2" charset="2"/>
              <a:buChar char="l"/>
            </a:pPr>
            <a:r>
              <a:rPr lang="ja-JP" altLang="en-US" sz="1200">
                <a:solidFill>
                  <a:schemeClr val="tx1"/>
                </a:solidFill>
              </a:rPr>
              <a:t>アンメットメディカルニーズへのインパクト（社会的意義、グローバル市場への展開可能性及び想定されるマーケット規模等）が分かるようご記載ください。</a:t>
            </a:r>
            <a:endParaRPr lang="en-US" altLang="ja-JP" sz="1200">
              <a:solidFill>
                <a:schemeClr val="tx1"/>
              </a:solidFill>
            </a:endParaRPr>
          </a:p>
          <a:p>
            <a:pPr marL="266700" indent="-266700">
              <a:buFont typeface="Wingdings" panose="05000000000000000000" pitchFamily="2" charset="2"/>
              <a:buChar char="l"/>
            </a:pPr>
            <a:r>
              <a:rPr lang="ja-JP" altLang="en-US" sz="1200">
                <a:solidFill>
                  <a:schemeClr val="tx1"/>
                </a:solidFill>
              </a:rPr>
              <a:t>創薬シーズ等の事業化にあたり、クリティカルなハードル（知財・薬事規制等）が明らかであれば、対応策についてご記載ください。</a:t>
            </a:r>
            <a:endParaRPr lang="en-US" altLang="ja-JP" sz="1200">
              <a:solidFill>
                <a:schemeClr val="tx1"/>
              </a:solidFill>
            </a:endParaRPr>
          </a:p>
          <a:p>
            <a:pPr marL="266700" indent="-266700">
              <a:buFont typeface="Wingdings" panose="05000000000000000000" pitchFamily="2" charset="2"/>
              <a:buChar char="l"/>
            </a:pPr>
            <a:r>
              <a:rPr lang="ja-JP" altLang="en-US" sz="1200">
                <a:solidFill>
                  <a:schemeClr val="tx1"/>
                </a:solidFill>
              </a:rPr>
              <a:t>カンパニークリエーションに向けた知財の現状（大学・研究機関等との整理状況等）について、可能な範囲でご記載ください。</a:t>
            </a:r>
            <a:endParaRPr lang="en-US" altLang="ja-JP" sz="1200">
              <a:solidFill>
                <a:schemeClr val="tx1"/>
              </a:solidFill>
            </a:endParaRPr>
          </a:p>
          <a:p>
            <a:pPr marL="266700" indent="-266700">
              <a:buFont typeface="Wingdings" panose="05000000000000000000" pitchFamily="2" charset="2"/>
              <a:buChar char="l"/>
            </a:pPr>
            <a:r>
              <a:rPr lang="ja-JP" altLang="en-US" sz="1200">
                <a:solidFill>
                  <a:schemeClr val="tx1"/>
                </a:solidFill>
              </a:rPr>
              <a:t>保有知財や出願状況のほか、当該技術のエビデンス、再現性を担保するデータなど、科学的妥当性を示す各種資料等については、「事業計画書」とは別葉の「研究成果資料」において整理ください。</a:t>
            </a:r>
          </a:p>
          <a:p>
            <a:endParaRPr lang="en-US" altLang="ja-JP" sz="1200">
              <a:solidFill>
                <a:schemeClr val="tx1"/>
              </a:solidFill>
            </a:endParaRPr>
          </a:p>
          <a:p>
            <a:pPr algn="ctr"/>
            <a:r>
              <a:rPr lang="en-US" altLang="ja-JP" sz="1200">
                <a:solidFill>
                  <a:schemeClr val="tx1"/>
                </a:solidFill>
              </a:rPr>
              <a:t>※</a:t>
            </a:r>
            <a:r>
              <a:rPr lang="ja-JP" altLang="en-US" sz="1200">
                <a:solidFill>
                  <a:schemeClr val="tx1"/>
                </a:solidFill>
              </a:rPr>
              <a:t>　上記の観点で作成者の判断で自由にご記載ください。サマリを除き、事業計画書全体で</a:t>
            </a:r>
            <a:r>
              <a:rPr lang="en-US" altLang="ja-JP" sz="1200">
                <a:solidFill>
                  <a:schemeClr val="tx1"/>
                </a:solidFill>
              </a:rPr>
              <a:t>10</a:t>
            </a:r>
            <a:r>
              <a:rPr lang="ja-JP" altLang="en-US" sz="1200">
                <a:solidFill>
                  <a:schemeClr val="tx1"/>
                </a:solidFill>
              </a:rPr>
              <a:t>頁以内であれば、各構成に枚数制限はございません。</a:t>
            </a:r>
            <a:endParaRPr lang="en-US" altLang="ja-JP" sz="1200">
              <a:solidFill>
                <a:schemeClr val="tx1"/>
              </a:solidFill>
            </a:endParaRPr>
          </a:p>
        </p:txBody>
      </p:sp>
      <p:grpSp>
        <p:nvGrpSpPr>
          <p:cNvPr id="4" name="グループ化 3">
            <a:extLst>
              <a:ext uri="{FF2B5EF4-FFF2-40B4-BE49-F238E27FC236}">
                <a16:creationId xmlns:a16="http://schemas.microsoft.com/office/drawing/2014/main" id="{911F8338-483D-206C-3931-609D17BD6973}"/>
              </a:ext>
            </a:extLst>
          </p:cNvPr>
          <p:cNvGrpSpPr/>
          <p:nvPr/>
        </p:nvGrpSpPr>
        <p:grpSpPr>
          <a:xfrm>
            <a:off x="7624746" y="365125"/>
            <a:ext cx="2009775" cy="433036"/>
            <a:chOff x="1762874" y="2640636"/>
            <a:chExt cx="2326526" cy="433036"/>
          </a:xfrm>
        </p:grpSpPr>
        <p:sp>
          <p:nvSpPr>
            <p:cNvPr id="5" name="正方形/長方形 4">
              <a:extLst>
                <a:ext uri="{FF2B5EF4-FFF2-40B4-BE49-F238E27FC236}">
                  <a16:creationId xmlns:a16="http://schemas.microsoft.com/office/drawing/2014/main" id="{E68D952B-524A-4260-867A-C5F4AC0D0B27}"/>
                </a:ext>
              </a:extLst>
            </p:cNvPr>
            <p:cNvSpPr/>
            <p:nvPr/>
          </p:nvSpPr>
          <p:spPr bwMode="gray">
            <a:xfrm>
              <a:off x="1762874" y="2785672"/>
              <a:ext cx="2326526" cy="288000"/>
            </a:xfrm>
            <a:prstGeom prst="rect">
              <a:avLst/>
            </a:prstGeom>
            <a:solidFill>
              <a:schemeClr val="bg1"/>
            </a:solidFill>
            <a:ln w="22225" algn="ctr">
              <a:solidFill>
                <a:schemeClr val="accent6"/>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defRPr/>
              </a:pPr>
              <a:r>
                <a:rPr kumimoji="1" lang="ja-JP" altLang="en-US" sz="800" b="1" i="0" u="none" strike="noStrike" kern="1200" cap="none" spc="0" normalizeH="0" baseline="0" noProof="0">
                  <a:ln>
                    <a:noFill/>
                  </a:ln>
                  <a:solidFill>
                    <a:srgbClr val="046A38"/>
                  </a:solidFill>
                  <a:effectLst/>
                  <a:uLnTx/>
                  <a:uFillTx/>
                  <a:latin typeface="+mn-ea"/>
                  <a:cs typeface="Arial" charset="0"/>
                </a:rPr>
                <a:t>創薬シーズの科学的・技術的意義</a:t>
              </a:r>
              <a:endParaRPr kumimoji="1" lang="en-US" altLang="ja-JP" sz="800" b="1" i="0" u="none" strike="noStrike" kern="1200" cap="none" spc="0" normalizeH="0" baseline="0" noProof="0">
                <a:ln>
                  <a:noFill/>
                </a:ln>
                <a:solidFill>
                  <a:srgbClr val="046A38"/>
                </a:solidFill>
                <a:effectLst/>
                <a:uLnTx/>
                <a:uFillTx/>
                <a:latin typeface="+mn-ea"/>
                <a:cs typeface="Arial" charset="0"/>
              </a:endParaRPr>
            </a:p>
            <a:p>
              <a:pPr marL="0" marR="0" lvl="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defRPr/>
              </a:pPr>
              <a:r>
                <a:rPr kumimoji="1" lang="ja-JP" altLang="en-US" sz="800" b="1" i="0" u="none" strike="noStrike" kern="1200" cap="none" spc="0" normalizeH="0" baseline="0" noProof="0">
                  <a:ln>
                    <a:noFill/>
                  </a:ln>
                  <a:solidFill>
                    <a:srgbClr val="046A38"/>
                  </a:solidFill>
                  <a:effectLst/>
                  <a:uLnTx/>
                  <a:uFillTx/>
                  <a:latin typeface="+mn-ea"/>
                  <a:cs typeface="Arial" charset="0"/>
                </a:rPr>
                <a:t>及び市場優位性</a:t>
              </a:r>
              <a:endParaRPr kumimoji="1" lang="en-US" altLang="ja-JP" sz="800" b="1" i="0" u="none" strike="noStrike" kern="1200" cap="none" spc="0" normalizeH="0" baseline="0" noProof="0">
                <a:ln>
                  <a:noFill/>
                </a:ln>
                <a:solidFill>
                  <a:srgbClr val="046A38"/>
                </a:solidFill>
                <a:effectLst/>
                <a:uLnTx/>
                <a:uFillTx/>
                <a:latin typeface="+mn-ea"/>
                <a:cs typeface="Arial" charset="0"/>
              </a:endParaRPr>
            </a:p>
          </p:txBody>
        </p:sp>
        <p:sp>
          <p:nvSpPr>
            <p:cNvPr id="6" name="正方形/長方形 5">
              <a:extLst>
                <a:ext uri="{FF2B5EF4-FFF2-40B4-BE49-F238E27FC236}">
                  <a16:creationId xmlns:a16="http://schemas.microsoft.com/office/drawing/2014/main" id="{2606D4CB-4F1A-6209-7106-E4EB912FE267}"/>
                </a:ext>
              </a:extLst>
            </p:cNvPr>
            <p:cNvSpPr/>
            <p:nvPr/>
          </p:nvSpPr>
          <p:spPr bwMode="gray">
            <a:xfrm>
              <a:off x="1762874" y="2640636"/>
              <a:ext cx="2326526" cy="144000"/>
            </a:xfrm>
            <a:prstGeom prst="rect">
              <a:avLst/>
            </a:prstGeom>
            <a:solidFill>
              <a:schemeClr val="accent6"/>
            </a:solidFill>
            <a:ln w="22225" algn="ctr">
              <a:solidFill>
                <a:schemeClr val="accent6"/>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00" b="1" i="0" u="none" strike="noStrike" kern="1200" cap="none" spc="0" normalizeH="0" baseline="0" noProof="0">
                  <a:ln>
                    <a:noFill/>
                  </a:ln>
                  <a:solidFill>
                    <a:prstClr val="white"/>
                  </a:solidFill>
                  <a:effectLst/>
                  <a:uLnTx/>
                  <a:uFillTx/>
                  <a:latin typeface="+mn-ea"/>
                  <a:cs typeface="Arial" charset="0"/>
                </a:rPr>
                <a:t>評価</a:t>
              </a:r>
              <a:r>
                <a:rPr lang="ja-JP" altLang="en-US" sz="1000" b="1">
                  <a:solidFill>
                    <a:prstClr val="white"/>
                  </a:solidFill>
                  <a:latin typeface="+mn-ea"/>
                  <a:cs typeface="Arial" charset="0"/>
                </a:rPr>
                <a:t>項目⑥</a:t>
              </a:r>
              <a:endParaRPr kumimoji="1" lang="en-US" altLang="ja-JP" sz="1000" b="1" i="0" u="none" strike="noStrike" kern="1200" cap="none" spc="0" normalizeH="0" baseline="0" noProof="0">
                <a:ln>
                  <a:noFill/>
                </a:ln>
                <a:solidFill>
                  <a:prstClr val="white"/>
                </a:solidFill>
                <a:effectLst/>
                <a:uLnTx/>
                <a:uFillTx/>
                <a:latin typeface="+mn-ea"/>
                <a:cs typeface="Arial" charset="0"/>
              </a:endParaRPr>
            </a:p>
          </p:txBody>
        </p:sp>
      </p:grpSp>
    </p:spTree>
    <p:extLst>
      <p:ext uri="{BB962C8B-B14F-4D97-AF65-F5344CB8AC3E}">
        <p14:creationId xmlns:p14="http://schemas.microsoft.com/office/powerpoint/2010/main" val="4189110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933070-95B4-4156-D568-73E798B1563C}"/>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D54A9FCD-4F85-3181-0FCA-0DE0AB6C3E89}"/>
              </a:ext>
            </a:extLst>
          </p:cNvPr>
          <p:cNvSpPr>
            <a:spLocks noGrp="1"/>
          </p:cNvSpPr>
          <p:nvPr>
            <p:ph type="title"/>
          </p:nvPr>
        </p:nvSpPr>
        <p:spPr/>
        <p:txBody>
          <a:bodyPr>
            <a:normAutofit fontScale="90000"/>
          </a:bodyPr>
          <a:lstStyle/>
          <a:p>
            <a:r>
              <a:rPr lang="ja-JP" altLang="en-US"/>
              <a:t>事業計画書</a:t>
            </a:r>
            <a:br>
              <a:rPr lang="en-US" altLang="ja-JP"/>
            </a:br>
            <a:r>
              <a:rPr lang="ja-JP" altLang="en-US" sz="1800"/>
              <a:t>プロジェクトの推進に向けた人材及びステークホルダー</a:t>
            </a:r>
            <a:endParaRPr kumimoji="1" lang="ja-JP" altLang="en-US"/>
          </a:p>
        </p:txBody>
      </p:sp>
      <p:sp>
        <p:nvSpPr>
          <p:cNvPr id="3" name="スライド番号プレースホルダー 2">
            <a:extLst>
              <a:ext uri="{FF2B5EF4-FFF2-40B4-BE49-F238E27FC236}">
                <a16:creationId xmlns:a16="http://schemas.microsoft.com/office/drawing/2014/main" id="{8DC88FC7-8CE4-8B85-9224-E8A042CA7B13}"/>
              </a:ext>
            </a:extLst>
          </p:cNvPr>
          <p:cNvSpPr>
            <a:spLocks noGrp="1"/>
          </p:cNvSpPr>
          <p:nvPr>
            <p:ph type="sldNum" sz="quarter" idx="4"/>
          </p:nvPr>
        </p:nvSpPr>
        <p:spPr/>
        <p:txBody>
          <a:bodyPr/>
          <a:lstStyle/>
          <a:p>
            <a:fld id="{652AE7A0-B274-4AD2-A86F-1F9EDE300C1C}" type="slidenum">
              <a:rPr lang="ja-JP" altLang="en-US" smtClean="0"/>
              <a:pPr/>
              <a:t>4</a:t>
            </a:fld>
            <a:endParaRPr lang="ja-JP" altLang="en-US"/>
          </a:p>
        </p:txBody>
      </p:sp>
      <p:cxnSp>
        <p:nvCxnSpPr>
          <p:cNvPr id="7" name="直線コネクタ 6">
            <a:extLst>
              <a:ext uri="{FF2B5EF4-FFF2-40B4-BE49-F238E27FC236}">
                <a16:creationId xmlns:a16="http://schemas.microsoft.com/office/drawing/2014/main" id="{F45D7B7B-06E3-38F5-F115-E53F167C0873}"/>
              </a:ext>
            </a:extLst>
          </p:cNvPr>
          <p:cNvCxnSpPr>
            <a:cxnSpLocks/>
          </p:cNvCxnSpPr>
          <p:nvPr/>
        </p:nvCxnSpPr>
        <p:spPr>
          <a:xfrm>
            <a:off x="170354" y="945205"/>
            <a:ext cx="969318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正方形/長方形 72">
            <a:extLst>
              <a:ext uri="{FF2B5EF4-FFF2-40B4-BE49-F238E27FC236}">
                <a16:creationId xmlns:a16="http://schemas.microsoft.com/office/drawing/2014/main" id="{6032282F-99A6-4697-3936-C3170E200DEF}"/>
              </a:ext>
            </a:extLst>
          </p:cNvPr>
          <p:cNvSpPr/>
          <p:nvPr/>
        </p:nvSpPr>
        <p:spPr>
          <a:xfrm>
            <a:off x="477683" y="1105402"/>
            <a:ext cx="9078524" cy="2656973"/>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記載</a:t>
            </a:r>
            <a:r>
              <a:rPr lang="ja-JP" altLang="en-US">
                <a:solidFill>
                  <a:schemeClr val="tx1"/>
                </a:solidFill>
              </a:rPr>
              <a:t>事項</a:t>
            </a:r>
            <a:endParaRPr kumimoji="1" lang="en-US" altLang="ja-JP">
              <a:solidFill>
                <a:schemeClr val="tx1"/>
              </a:solidFill>
            </a:endParaRPr>
          </a:p>
          <a:p>
            <a:pPr algn="ctr"/>
            <a:endParaRPr lang="en-US" altLang="ja-JP" sz="1200">
              <a:solidFill>
                <a:schemeClr val="tx1"/>
              </a:solidFill>
            </a:endParaRPr>
          </a:p>
          <a:p>
            <a:pPr marL="285750" indent="-285750">
              <a:buFont typeface="Wingdings" panose="05000000000000000000" pitchFamily="2" charset="2"/>
              <a:buChar char="l"/>
            </a:pPr>
            <a:r>
              <a:rPr lang="ja-JP" altLang="en-US" sz="1200">
                <a:solidFill>
                  <a:schemeClr val="tx1"/>
                </a:solidFill>
              </a:rPr>
              <a:t>プロジェクトの推進に必要となる人材（専門経営人材等）、ステークホルダー等が明確であれば必要となる時期も含めて具体的にご記載ください</a:t>
            </a:r>
            <a:endParaRPr lang="en-US" altLang="ja-JP" sz="1200">
              <a:solidFill>
                <a:schemeClr val="tx1"/>
              </a:solidFill>
            </a:endParaRPr>
          </a:p>
          <a:p>
            <a:pPr marL="285750" indent="-285750">
              <a:buFont typeface="Wingdings" panose="05000000000000000000" pitchFamily="2" charset="2"/>
              <a:buChar char="l"/>
            </a:pPr>
            <a:r>
              <a:rPr lang="ja-JP" altLang="en-US" sz="1200">
                <a:solidFill>
                  <a:schemeClr val="tx1"/>
                </a:solidFill>
              </a:rPr>
              <a:t>人材については、必要とするスキル、求める役割、人材像についてを具体的にご記載ください</a:t>
            </a:r>
            <a:endParaRPr lang="en-US" altLang="ja-JP" sz="1200">
              <a:solidFill>
                <a:schemeClr val="tx1"/>
              </a:solidFill>
            </a:endParaRPr>
          </a:p>
          <a:p>
            <a:pPr marL="285750" indent="-285750">
              <a:buFont typeface="Wingdings" panose="05000000000000000000" pitchFamily="2" charset="2"/>
              <a:buChar char="l"/>
            </a:pPr>
            <a:r>
              <a:rPr lang="ja-JP" altLang="en-US" sz="1200">
                <a:solidFill>
                  <a:schemeClr val="tx1"/>
                </a:solidFill>
              </a:rPr>
              <a:t>ステークホルダーについては、その属性と求める連携について具体的にご記載ください</a:t>
            </a:r>
            <a:endParaRPr lang="en-US" altLang="ja-JP" sz="1200">
              <a:solidFill>
                <a:schemeClr val="tx1"/>
              </a:solidFill>
            </a:endParaRPr>
          </a:p>
          <a:p>
            <a:r>
              <a:rPr lang="ja-JP" altLang="en-US" sz="1200">
                <a:solidFill>
                  <a:schemeClr val="tx1"/>
                </a:solidFill>
              </a:rPr>
              <a:t>　　　　　　　・　ターゲットとなる製薬企業、人物（海外も含む）</a:t>
            </a:r>
            <a:endParaRPr lang="en-US" altLang="ja-JP" sz="1200">
              <a:solidFill>
                <a:schemeClr val="tx1"/>
              </a:solidFill>
            </a:endParaRPr>
          </a:p>
          <a:p>
            <a:r>
              <a:rPr lang="ja-JP" altLang="en-US" sz="1200">
                <a:solidFill>
                  <a:schemeClr val="tx1"/>
                </a:solidFill>
              </a:rPr>
              <a:t>　　　　　　　・　</a:t>
            </a:r>
            <a:r>
              <a:rPr lang="en-US" altLang="ja-JP" sz="1200">
                <a:solidFill>
                  <a:schemeClr val="tx1"/>
                </a:solidFill>
              </a:rPr>
              <a:t>VC</a:t>
            </a:r>
            <a:r>
              <a:rPr lang="ja-JP" altLang="en-US" sz="1200">
                <a:solidFill>
                  <a:schemeClr val="tx1"/>
                </a:solidFill>
              </a:rPr>
              <a:t>（海外含む）</a:t>
            </a:r>
            <a:endParaRPr lang="en-US" altLang="ja-JP" sz="1200">
              <a:solidFill>
                <a:schemeClr val="tx1"/>
              </a:solidFill>
            </a:endParaRPr>
          </a:p>
          <a:p>
            <a:r>
              <a:rPr lang="ja-JP" altLang="en-US" sz="1200">
                <a:solidFill>
                  <a:schemeClr val="tx1"/>
                </a:solidFill>
              </a:rPr>
              <a:t>　　　　　　　・　</a:t>
            </a:r>
            <a:r>
              <a:rPr lang="en-US" altLang="ja-JP" sz="1200">
                <a:solidFill>
                  <a:schemeClr val="tx1"/>
                </a:solidFill>
              </a:rPr>
              <a:t>CRO</a:t>
            </a:r>
            <a:r>
              <a:rPr lang="ja-JP" altLang="en-US" sz="1200">
                <a:solidFill>
                  <a:schemeClr val="tx1"/>
                </a:solidFill>
              </a:rPr>
              <a:t>、</a:t>
            </a:r>
            <a:r>
              <a:rPr lang="en-US" altLang="ja-JP" sz="1200">
                <a:solidFill>
                  <a:schemeClr val="tx1"/>
                </a:solidFill>
              </a:rPr>
              <a:t>CMC</a:t>
            </a:r>
            <a:r>
              <a:rPr lang="ja-JP" altLang="en-US" sz="1200">
                <a:solidFill>
                  <a:schemeClr val="tx1"/>
                </a:solidFill>
              </a:rPr>
              <a:t>、臨床機関、研究機関、その他</a:t>
            </a:r>
            <a:endParaRPr lang="en-US" altLang="ja-JP" sz="1200">
              <a:solidFill>
                <a:schemeClr val="tx1"/>
              </a:solidFill>
            </a:endParaRPr>
          </a:p>
          <a:p>
            <a:pPr marL="285750" indent="-285750">
              <a:buFont typeface="Wingdings" panose="05000000000000000000" pitchFamily="2" charset="2"/>
              <a:buChar char="l"/>
            </a:pPr>
            <a:r>
              <a:rPr lang="ja-JP" altLang="en-US" sz="1200">
                <a:solidFill>
                  <a:schemeClr val="tx1"/>
                </a:solidFill>
              </a:rPr>
              <a:t>上記のほか、プロジェクトの推進にあたり、他のニーズ（人材育成等）があれば具体的にご記載ください</a:t>
            </a:r>
            <a:endParaRPr lang="en-US" altLang="ja-JP" sz="1200">
              <a:solidFill>
                <a:schemeClr val="tx1"/>
              </a:solidFill>
            </a:endParaRPr>
          </a:p>
          <a:p>
            <a:pPr marL="285750" indent="-285750">
              <a:buFont typeface="Wingdings" panose="05000000000000000000" pitchFamily="2" charset="2"/>
              <a:buChar char="l"/>
            </a:pPr>
            <a:endParaRPr lang="en-US" altLang="ja-JP" sz="1200">
              <a:solidFill>
                <a:schemeClr val="tx1"/>
              </a:solidFill>
            </a:endParaRPr>
          </a:p>
          <a:p>
            <a:pPr algn="ctr"/>
            <a:r>
              <a:rPr lang="en-US" altLang="ja-JP" sz="1200">
                <a:solidFill>
                  <a:schemeClr val="tx1"/>
                </a:solidFill>
              </a:rPr>
              <a:t>※</a:t>
            </a:r>
            <a:r>
              <a:rPr lang="ja-JP" altLang="en-US" sz="1200">
                <a:solidFill>
                  <a:schemeClr val="tx1"/>
                </a:solidFill>
              </a:rPr>
              <a:t>上記の観点で作成者の判断で自由にご記載ください。サマリを除き、事業計画書全体で</a:t>
            </a:r>
            <a:r>
              <a:rPr lang="en-US" altLang="ja-JP" sz="1200">
                <a:solidFill>
                  <a:schemeClr val="tx1"/>
                </a:solidFill>
              </a:rPr>
              <a:t>10</a:t>
            </a:r>
            <a:r>
              <a:rPr lang="ja-JP" altLang="en-US" sz="1200">
                <a:solidFill>
                  <a:schemeClr val="tx1"/>
                </a:solidFill>
              </a:rPr>
              <a:t>頁以内であれば、各構成に枚数制限はございません。</a:t>
            </a:r>
            <a:endParaRPr lang="en-US" altLang="ja-JP" sz="1200">
              <a:solidFill>
                <a:schemeClr val="tx1"/>
              </a:solidFill>
            </a:endParaRPr>
          </a:p>
        </p:txBody>
      </p:sp>
      <p:grpSp>
        <p:nvGrpSpPr>
          <p:cNvPr id="4" name="グループ化 3">
            <a:extLst>
              <a:ext uri="{FF2B5EF4-FFF2-40B4-BE49-F238E27FC236}">
                <a16:creationId xmlns:a16="http://schemas.microsoft.com/office/drawing/2014/main" id="{0F4E1A95-A7E3-FE4C-E928-F8F884A78800}"/>
              </a:ext>
            </a:extLst>
          </p:cNvPr>
          <p:cNvGrpSpPr/>
          <p:nvPr/>
        </p:nvGrpSpPr>
        <p:grpSpPr>
          <a:xfrm>
            <a:off x="7546432" y="404353"/>
            <a:ext cx="2009775" cy="433036"/>
            <a:chOff x="1762874" y="2640636"/>
            <a:chExt cx="2326526" cy="433036"/>
          </a:xfrm>
        </p:grpSpPr>
        <p:sp>
          <p:nvSpPr>
            <p:cNvPr id="5" name="正方形/長方形 4">
              <a:extLst>
                <a:ext uri="{FF2B5EF4-FFF2-40B4-BE49-F238E27FC236}">
                  <a16:creationId xmlns:a16="http://schemas.microsoft.com/office/drawing/2014/main" id="{D116BA3D-A548-0721-06DF-2553723147E4}"/>
                </a:ext>
              </a:extLst>
            </p:cNvPr>
            <p:cNvSpPr/>
            <p:nvPr/>
          </p:nvSpPr>
          <p:spPr bwMode="gray">
            <a:xfrm>
              <a:off x="1762874" y="2785672"/>
              <a:ext cx="2326526" cy="288000"/>
            </a:xfrm>
            <a:prstGeom prst="rect">
              <a:avLst/>
            </a:prstGeom>
            <a:solidFill>
              <a:schemeClr val="bg1"/>
            </a:solidFill>
            <a:ln w="22225" algn="ctr">
              <a:solidFill>
                <a:schemeClr val="accent6"/>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defRPr/>
              </a:pPr>
              <a:r>
                <a:rPr kumimoji="1" lang="ja-JP" altLang="en-US" sz="800" b="1" i="0" u="none" strike="noStrike" kern="1200" cap="none" spc="0" normalizeH="0" baseline="0" noProof="0">
                  <a:ln>
                    <a:noFill/>
                  </a:ln>
                  <a:solidFill>
                    <a:srgbClr val="046A38"/>
                  </a:solidFill>
                  <a:effectLst/>
                  <a:uLnTx/>
                  <a:uFillTx/>
                  <a:latin typeface="+mn-ea"/>
                  <a:cs typeface="Arial" charset="0"/>
                </a:rPr>
                <a:t>プロジェクトにおける人材計画の妥当性</a:t>
              </a:r>
              <a:endParaRPr kumimoji="1" lang="en-US" altLang="ja-JP" sz="800" b="1" i="0" u="none" strike="noStrike" kern="1200" cap="none" spc="0" normalizeH="0" baseline="0" noProof="0">
                <a:ln>
                  <a:noFill/>
                </a:ln>
                <a:solidFill>
                  <a:srgbClr val="046A38"/>
                </a:solidFill>
                <a:effectLst/>
                <a:uLnTx/>
                <a:uFillTx/>
                <a:latin typeface="+mn-ea"/>
                <a:cs typeface="Arial" charset="0"/>
              </a:endParaRPr>
            </a:p>
          </p:txBody>
        </p:sp>
        <p:sp>
          <p:nvSpPr>
            <p:cNvPr id="6" name="正方形/長方形 5">
              <a:extLst>
                <a:ext uri="{FF2B5EF4-FFF2-40B4-BE49-F238E27FC236}">
                  <a16:creationId xmlns:a16="http://schemas.microsoft.com/office/drawing/2014/main" id="{718E729D-3B28-38A8-A277-522A8A836DC1}"/>
                </a:ext>
              </a:extLst>
            </p:cNvPr>
            <p:cNvSpPr/>
            <p:nvPr/>
          </p:nvSpPr>
          <p:spPr bwMode="gray">
            <a:xfrm>
              <a:off x="1762874" y="2640636"/>
              <a:ext cx="2326526" cy="144000"/>
            </a:xfrm>
            <a:prstGeom prst="rect">
              <a:avLst/>
            </a:prstGeom>
            <a:solidFill>
              <a:schemeClr val="accent6"/>
            </a:solidFill>
            <a:ln w="22225" algn="ctr">
              <a:solidFill>
                <a:schemeClr val="accent6"/>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00" b="1" i="0" u="none" strike="noStrike" kern="1200" cap="none" spc="0" normalizeH="0" baseline="0" noProof="0">
                  <a:ln>
                    <a:noFill/>
                  </a:ln>
                  <a:solidFill>
                    <a:prstClr val="white"/>
                  </a:solidFill>
                  <a:effectLst/>
                  <a:uLnTx/>
                  <a:uFillTx/>
                  <a:latin typeface="+mn-ea"/>
                  <a:cs typeface="Arial" charset="0"/>
                </a:rPr>
                <a:t>評価</a:t>
              </a:r>
              <a:r>
                <a:rPr lang="ja-JP" altLang="en-US" sz="1000" b="1">
                  <a:solidFill>
                    <a:prstClr val="white"/>
                  </a:solidFill>
                  <a:latin typeface="+mn-ea"/>
                  <a:cs typeface="Arial" charset="0"/>
                </a:rPr>
                <a:t>項目⑦</a:t>
              </a:r>
              <a:endParaRPr kumimoji="1" lang="en-US" altLang="ja-JP" sz="1000" b="1" i="0" u="none" strike="noStrike" kern="1200" cap="none" spc="0" normalizeH="0" baseline="0" noProof="0">
                <a:ln>
                  <a:noFill/>
                </a:ln>
                <a:solidFill>
                  <a:prstClr val="white"/>
                </a:solidFill>
                <a:effectLst/>
                <a:uLnTx/>
                <a:uFillTx/>
                <a:latin typeface="+mn-ea"/>
                <a:cs typeface="Arial" charset="0"/>
              </a:endParaRPr>
            </a:p>
          </p:txBody>
        </p:sp>
      </p:grpSp>
    </p:spTree>
    <p:extLst>
      <p:ext uri="{BB962C8B-B14F-4D97-AF65-F5344CB8AC3E}">
        <p14:creationId xmlns:p14="http://schemas.microsoft.com/office/powerpoint/2010/main" val="22017675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9B4464-E6F1-75B1-F5FF-8CC83837E9AF}"/>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B9D417D6-73A9-AC87-3BA1-C640EDBDD885}"/>
              </a:ext>
            </a:extLst>
          </p:cNvPr>
          <p:cNvSpPr>
            <a:spLocks noGrp="1"/>
          </p:cNvSpPr>
          <p:nvPr>
            <p:ph type="title"/>
          </p:nvPr>
        </p:nvSpPr>
        <p:spPr/>
        <p:txBody>
          <a:bodyPr>
            <a:normAutofit fontScale="90000"/>
          </a:bodyPr>
          <a:lstStyle/>
          <a:p>
            <a:r>
              <a:rPr lang="ja-JP" altLang="en-US"/>
              <a:t>事業計画書</a:t>
            </a:r>
            <a:br>
              <a:rPr lang="en-US" altLang="ja-JP"/>
            </a:br>
            <a:r>
              <a:rPr lang="ja-JP" altLang="en-US" sz="1800"/>
              <a:t>資金計画</a:t>
            </a:r>
            <a:endParaRPr kumimoji="1" lang="ja-JP" altLang="en-US"/>
          </a:p>
        </p:txBody>
      </p:sp>
      <p:sp>
        <p:nvSpPr>
          <p:cNvPr id="3" name="スライド番号プレースホルダー 2">
            <a:extLst>
              <a:ext uri="{FF2B5EF4-FFF2-40B4-BE49-F238E27FC236}">
                <a16:creationId xmlns:a16="http://schemas.microsoft.com/office/drawing/2014/main" id="{0FA7A0E1-037A-8284-E9EB-22C9A8254DC1}"/>
              </a:ext>
            </a:extLst>
          </p:cNvPr>
          <p:cNvSpPr>
            <a:spLocks noGrp="1"/>
          </p:cNvSpPr>
          <p:nvPr>
            <p:ph type="sldNum" sz="quarter" idx="4"/>
          </p:nvPr>
        </p:nvSpPr>
        <p:spPr/>
        <p:txBody>
          <a:bodyPr/>
          <a:lstStyle/>
          <a:p>
            <a:fld id="{652AE7A0-B274-4AD2-A86F-1F9EDE300C1C}" type="slidenum">
              <a:rPr lang="ja-JP" altLang="en-US" smtClean="0"/>
              <a:pPr/>
              <a:t>5</a:t>
            </a:fld>
            <a:endParaRPr lang="ja-JP" altLang="en-US"/>
          </a:p>
        </p:txBody>
      </p:sp>
      <p:cxnSp>
        <p:nvCxnSpPr>
          <p:cNvPr id="7" name="直線コネクタ 6">
            <a:extLst>
              <a:ext uri="{FF2B5EF4-FFF2-40B4-BE49-F238E27FC236}">
                <a16:creationId xmlns:a16="http://schemas.microsoft.com/office/drawing/2014/main" id="{84B8E4BF-1AF9-1E54-3FD6-A055C085B9FA}"/>
              </a:ext>
            </a:extLst>
          </p:cNvPr>
          <p:cNvCxnSpPr>
            <a:cxnSpLocks/>
          </p:cNvCxnSpPr>
          <p:nvPr/>
        </p:nvCxnSpPr>
        <p:spPr>
          <a:xfrm>
            <a:off x="170354" y="945205"/>
            <a:ext cx="969318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正方形/長方形 72">
            <a:extLst>
              <a:ext uri="{FF2B5EF4-FFF2-40B4-BE49-F238E27FC236}">
                <a16:creationId xmlns:a16="http://schemas.microsoft.com/office/drawing/2014/main" id="{ACE1EF32-EC0F-D0EE-575B-9ECB5766D98C}"/>
              </a:ext>
            </a:extLst>
          </p:cNvPr>
          <p:cNvSpPr/>
          <p:nvPr/>
        </p:nvSpPr>
        <p:spPr>
          <a:xfrm>
            <a:off x="477683" y="1105403"/>
            <a:ext cx="9078524" cy="2094998"/>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記載</a:t>
            </a:r>
            <a:r>
              <a:rPr lang="ja-JP" altLang="en-US">
                <a:solidFill>
                  <a:schemeClr val="tx1"/>
                </a:solidFill>
              </a:rPr>
              <a:t>事項</a:t>
            </a:r>
            <a:endParaRPr kumimoji="1" lang="en-US" altLang="ja-JP">
              <a:solidFill>
                <a:schemeClr val="tx1"/>
              </a:solidFill>
            </a:endParaRPr>
          </a:p>
          <a:p>
            <a:pPr algn="ctr"/>
            <a:endParaRPr lang="en-US" altLang="ja-JP" sz="1200">
              <a:solidFill>
                <a:schemeClr val="tx1"/>
              </a:solidFill>
            </a:endParaRPr>
          </a:p>
          <a:p>
            <a:pPr marL="285750" indent="-285750">
              <a:buFont typeface="Wingdings" panose="05000000000000000000" pitchFamily="2" charset="2"/>
              <a:buChar char="l"/>
            </a:pPr>
            <a:r>
              <a:rPr lang="ja-JP" altLang="en-US" sz="1200">
                <a:solidFill>
                  <a:schemeClr val="tx1"/>
                </a:solidFill>
              </a:rPr>
              <a:t>この２年間の資金計画を具体的にご記載ください。</a:t>
            </a:r>
            <a:endParaRPr lang="en-US" altLang="ja-JP" sz="1200">
              <a:solidFill>
                <a:schemeClr val="tx1"/>
              </a:solidFill>
            </a:endParaRPr>
          </a:p>
          <a:p>
            <a:pPr marL="285750" indent="-285750">
              <a:buFont typeface="Wingdings" panose="05000000000000000000" pitchFamily="2" charset="2"/>
              <a:buChar char="l"/>
            </a:pPr>
            <a:r>
              <a:rPr lang="ja-JP" altLang="en-US" sz="1200">
                <a:solidFill>
                  <a:schemeClr val="tx1"/>
                </a:solidFill>
              </a:rPr>
              <a:t>資金計画には、必要となる資金の内容、その調達方法（他のグラント活用等）及び時期が分かるよう整理してください。</a:t>
            </a:r>
            <a:endParaRPr lang="en-US" altLang="ja-JP" sz="1200">
              <a:solidFill>
                <a:schemeClr val="tx1"/>
              </a:solidFill>
            </a:endParaRPr>
          </a:p>
          <a:p>
            <a:pPr marL="285750" indent="-285750">
              <a:buFont typeface="Wingdings" panose="05000000000000000000" pitchFamily="2" charset="2"/>
              <a:buChar char="l"/>
            </a:pPr>
            <a:r>
              <a:rPr lang="ja-JP" altLang="en-US" sz="1200">
                <a:solidFill>
                  <a:schemeClr val="tx1"/>
                </a:solidFill>
              </a:rPr>
              <a:t>上記のうち、人件費等チーム組成とその推進に係る経費が分かるよう整理してください。</a:t>
            </a:r>
            <a:endParaRPr lang="en-US" altLang="ja-JP" sz="1200">
              <a:solidFill>
                <a:schemeClr val="tx1"/>
              </a:solidFill>
            </a:endParaRPr>
          </a:p>
          <a:p>
            <a:endParaRPr lang="en-US" altLang="ja-JP" sz="1200">
              <a:solidFill>
                <a:schemeClr val="tx1"/>
              </a:solidFill>
            </a:endParaRPr>
          </a:p>
          <a:p>
            <a:pPr marL="285750" indent="-285750">
              <a:buFont typeface="Wingdings" panose="05000000000000000000" pitchFamily="2" charset="2"/>
              <a:buChar char="l"/>
            </a:pPr>
            <a:endParaRPr lang="en-US" altLang="ja-JP" sz="1200">
              <a:solidFill>
                <a:schemeClr val="tx1"/>
              </a:solidFill>
            </a:endParaRPr>
          </a:p>
          <a:p>
            <a:pPr algn="ctr"/>
            <a:r>
              <a:rPr lang="en-US" altLang="ja-JP" sz="1200">
                <a:solidFill>
                  <a:schemeClr val="tx1"/>
                </a:solidFill>
              </a:rPr>
              <a:t>※</a:t>
            </a:r>
            <a:r>
              <a:rPr lang="ja-JP" altLang="en-US" sz="1200">
                <a:solidFill>
                  <a:schemeClr val="tx1"/>
                </a:solidFill>
              </a:rPr>
              <a:t>上記の観点で作成者の判断で自由にご記載ください。サマリを除き、事業計画書全体で</a:t>
            </a:r>
            <a:r>
              <a:rPr lang="en-US" altLang="ja-JP" sz="1200">
                <a:solidFill>
                  <a:schemeClr val="tx1"/>
                </a:solidFill>
              </a:rPr>
              <a:t>10</a:t>
            </a:r>
            <a:r>
              <a:rPr lang="ja-JP" altLang="en-US" sz="1200">
                <a:solidFill>
                  <a:schemeClr val="tx1"/>
                </a:solidFill>
              </a:rPr>
              <a:t>頁以内であれば、各構成に枚数制限はございません。</a:t>
            </a:r>
            <a:endParaRPr lang="en-US" altLang="ja-JP" sz="1200">
              <a:solidFill>
                <a:schemeClr val="tx1"/>
              </a:solidFill>
            </a:endParaRPr>
          </a:p>
        </p:txBody>
      </p:sp>
      <p:grpSp>
        <p:nvGrpSpPr>
          <p:cNvPr id="8" name="グループ化 7">
            <a:extLst>
              <a:ext uri="{FF2B5EF4-FFF2-40B4-BE49-F238E27FC236}">
                <a16:creationId xmlns:a16="http://schemas.microsoft.com/office/drawing/2014/main" id="{5873F406-5C52-4C63-05F2-F24971A6F91E}"/>
              </a:ext>
            </a:extLst>
          </p:cNvPr>
          <p:cNvGrpSpPr/>
          <p:nvPr/>
        </p:nvGrpSpPr>
        <p:grpSpPr>
          <a:xfrm>
            <a:off x="7596171" y="346075"/>
            <a:ext cx="2009775" cy="433036"/>
            <a:chOff x="1762874" y="2640636"/>
            <a:chExt cx="2326526" cy="433036"/>
          </a:xfrm>
        </p:grpSpPr>
        <p:sp>
          <p:nvSpPr>
            <p:cNvPr id="9" name="正方形/長方形 8">
              <a:extLst>
                <a:ext uri="{FF2B5EF4-FFF2-40B4-BE49-F238E27FC236}">
                  <a16:creationId xmlns:a16="http://schemas.microsoft.com/office/drawing/2014/main" id="{16DE9808-4309-1E3B-82B1-4A85A3A83079}"/>
                </a:ext>
              </a:extLst>
            </p:cNvPr>
            <p:cNvSpPr/>
            <p:nvPr/>
          </p:nvSpPr>
          <p:spPr bwMode="gray">
            <a:xfrm>
              <a:off x="1762874" y="2785672"/>
              <a:ext cx="2326526" cy="288000"/>
            </a:xfrm>
            <a:prstGeom prst="rect">
              <a:avLst/>
            </a:prstGeom>
            <a:solidFill>
              <a:schemeClr val="bg1"/>
            </a:solidFill>
            <a:ln w="22225" algn="ctr">
              <a:solidFill>
                <a:schemeClr val="accent6"/>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ts val="1000"/>
                </a:lnSpc>
                <a:spcBef>
                  <a:spcPts val="0"/>
                </a:spcBef>
                <a:spcAft>
                  <a:spcPts val="0"/>
                </a:spcAft>
                <a:buClrTx/>
                <a:buSzPct val="100000"/>
                <a:buFont typeface="Wingdings" panose="05000000000000000000" pitchFamily="2" charset="2"/>
                <a:buNone/>
                <a:tabLst/>
                <a:defRPr/>
              </a:pPr>
              <a:r>
                <a:rPr kumimoji="1" lang="ja-JP" altLang="en-US" sz="800" b="1" i="0" u="none" strike="noStrike" kern="1200" cap="none" spc="0" normalizeH="0" baseline="0" noProof="0">
                  <a:ln>
                    <a:noFill/>
                  </a:ln>
                  <a:solidFill>
                    <a:srgbClr val="046A38"/>
                  </a:solidFill>
                  <a:effectLst/>
                  <a:uLnTx/>
                  <a:uFillTx/>
                  <a:latin typeface="+mn-ea"/>
                  <a:cs typeface="Arial" charset="0"/>
                </a:rPr>
                <a:t>資金計画の適切性</a:t>
              </a:r>
              <a:endParaRPr kumimoji="1" lang="en-US" altLang="ja-JP" sz="800" b="1" i="0" u="none" strike="noStrike" kern="1200" cap="none" spc="0" normalizeH="0" baseline="0" noProof="0">
                <a:ln>
                  <a:noFill/>
                </a:ln>
                <a:solidFill>
                  <a:srgbClr val="046A38"/>
                </a:solidFill>
                <a:effectLst/>
                <a:uLnTx/>
                <a:uFillTx/>
                <a:latin typeface="+mn-ea"/>
                <a:cs typeface="Arial" charset="0"/>
              </a:endParaRPr>
            </a:p>
          </p:txBody>
        </p:sp>
        <p:sp>
          <p:nvSpPr>
            <p:cNvPr id="10" name="正方形/長方形 9">
              <a:extLst>
                <a:ext uri="{FF2B5EF4-FFF2-40B4-BE49-F238E27FC236}">
                  <a16:creationId xmlns:a16="http://schemas.microsoft.com/office/drawing/2014/main" id="{136AFF6C-66C6-4692-739F-C0C8BECC1FD0}"/>
                </a:ext>
              </a:extLst>
            </p:cNvPr>
            <p:cNvSpPr/>
            <p:nvPr/>
          </p:nvSpPr>
          <p:spPr bwMode="gray">
            <a:xfrm>
              <a:off x="1762874" y="2640636"/>
              <a:ext cx="2326526" cy="144000"/>
            </a:xfrm>
            <a:prstGeom prst="rect">
              <a:avLst/>
            </a:prstGeom>
            <a:solidFill>
              <a:schemeClr val="accent6"/>
            </a:solidFill>
            <a:ln w="22225" algn="ctr">
              <a:solidFill>
                <a:schemeClr val="accent6"/>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a:pPr>
              <a:r>
                <a:rPr kumimoji="1" lang="ja-JP" altLang="en-US" sz="1000" b="1" i="0" u="none" strike="noStrike" kern="1200" cap="none" spc="0" normalizeH="0" baseline="0" noProof="0">
                  <a:ln>
                    <a:noFill/>
                  </a:ln>
                  <a:solidFill>
                    <a:prstClr val="white"/>
                  </a:solidFill>
                  <a:effectLst/>
                  <a:uLnTx/>
                  <a:uFillTx/>
                  <a:latin typeface="+mn-ea"/>
                  <a:cs typeface="Arial" charset="0"/>
                </a:rPr>
                <a:t>評価</a:t>
              </a:r>
              <a:r>
                <a:rPr lang="ja-JP" altLang="en-US" sz="1000" b="1">
                  <a:solidFill>
                    <a:prstClr val="white"/>
                  </a:solidFill>
                  <a:latin typeface="+mn-ea"/>
                  <a:cs typeface="Arial" charset="0"/>
                </a:rPr>
                <a:t>項目⑧</a:t>
              </a:r>
              <a:endParaRPr kumimoji="1" lang="en-US" altLang="ja-JP" sz="1000" b="1" i="0" u="none" strike="noStrike" kern="1200" cap="none" spc="0" normalizeH="0" baseline="0" noProof="0">
                <a:ln>
                  <a:noFill/>
                </a:ln>
                <a:solidFill>
                  <a:prstClr val="white"/>
                </a:solidFill>
                <a:effectLst/>
                <a:uLnTx/>
                <a:uFillTx/>
                <a:latin typeface="+mn-ea"/>
                <a:cs typeface="Arial" charset="0"/>
              </a:endParaRPr>
            </a:p>
          </p:txBody>
        </p:sp>
      </p:grpSp>
    </p:spTree>
    <p:extLst>
      <p:ext uri="{BB962C8B-B14F-4D97-AF65-F5344CB8AC3E}">
        <p14:creationId xmlns:p14="http://schemas.microsoft.com/office/powerpoint/2010/main" val="4098773322"/>
      </p:ext>
    </p:extLst>
  </p:cSld>
  <p:clrMapOvr>
    <a:masterClrMapping/>
  </p:clrMapOvr>
</p:sld>
</file>

<file path=ppt/theme/theme1.xml><?xml version="1.0" encoding="utf-8"?>
<a:theme xmlns:a="http://schemas.openxmlformats.org/drawingml/2006/main" name="NEDO日本語16：9">
  <a:themeElements>
    <a:clrScheme name="青緑">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ユーザー定義 2">
      <a:majorFont>
        <a:latin typeface="Yu Gothic UI"/>
        <a:ea typeface="Meiryo UI"/>
        <a:cs typeface=""/>
      </a:majorFont>
      <a:minorFont>
        <a:latin typeface="Yu Gothic UI"/>
        <a:ea typeface="Meiryo U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DO日本語16：9" id="{E7627FC0-82E2-4F40-AE95-EDA8A0518DCA}" vid="{B091D4D8-CA12-428C-A114-EED442D5176E}"/>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EE88A0613118CA4AB68EF5303CDB68BA" ma:contentTypeVersion="3" ma:contentTypeDescription="新しいドキュメントを作成します。" ma:contentTypeScope="" ma:versionID="44ff04cd2eb7c0ef52a349df71afd18b">
  <xsd:schema xmlns:xsd="http://www.w3.org/2001/XMLSchema" xmlns:xs="http://www.w3.org/2001/XMLSchema" xmlns:p="http://schemas.microsoft.com/office/2006/metadata/properties" xmlns:ns2="a610d25c-0615-4def-ad6b-792cfeeae17a" targetNamespace="http://schemas.microsoft.com/office/2006/metadata/properties" ma:root="true" ma:fieldsID="a79a1a680167147396f62a1b9801b806" ns2:_="">
    <xsd:import namespace="a610d25c-0615-4def-ad6b-792cfeeae17a"/>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10d25c-0615-4def-ad6b-792cfeeae1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F66497E-BE81-4B4B-B3A5-E49A2B5FCF7E}">
  <ds:schemaRefs>
    <ds:schemaRef ds:uri="http://schemas.microsoft.com/sharepoint/v3/contenttype/forms"/>
  </ds:schemaRefs>
</ds:datastoreItem>
</file>

<file path=customXml/itemProps2.xml><?xml version="1.0" encoding="utf-8"?>
<ds:datastoreItem xmlns:ds="http://schemas.openxmlformats.org/officeDocument/2006/customXml" ds:itemID="{5D0365D3-8BBC-4965-A6F4-161B9516D8E1}">
  <ds:schemaRefs>
    <ds:schemaRef ds:uri="a610d25c-0615-4def-ad6b-792cfeeae17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909F6D4E-9E52-4E36-A1C9-ABFD6FEB7447}">
  <ds:schemaRefs>
    <ds:schemaRef ds:uri="a610d25c-0615-4def-ad6b-792cfeeae17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ea60d57e-af5b-4752-ac57-3e4f28ca11dc}" enabled="1" method="Standard" siteId="{36da45f1-dd2c-4d1f-af13-5abe46b99921}" removed="0"/>
</clbl:labelList>
</file>

<file path=docProps/app.xml><?xml version="1.0" encoding="utf-8"?>
<Properties xmlns="http://schemas.openxmlformats.org/officeDocument/2006/extended-properties" xmlns:vt="http://schemas.openxmlformats.org/officeDocument/2006/docPropsVTypes">
  <Template>NEDO日本語16：9</Template>
  <TotalTime>0</TotalTime>
  <Words>857</Words>
  <Application>Microsoft Office PowerPoint</Application>
  <PresentationFormat>A4 210 x 297 mm</PresentationFormat>
  <Paragraphs>82</Paragraphs>
  <Slides>5</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5</vt:i4>
      </vt:variant>
    </vt:vector>
  </HeadingPairs>
  <TitlesOfParts>
    <vt:vector size="12" baseType="lpstr">
      <vt:lpstr>Meiryo UI</vt:lpstr>
      <vt:lpstr>ＭＳ Ｐゴシック</vt:lpstr>
      <vt:lpstr>Yu Gothic UI</vt:lpstr>
      <vt:lpstr>游ゴシック</vt:lpstr>
      <vt:lpstr>Arial</vt:lpstr>
      <vt:lpstr>Wingdings</vt:lpstr>
      <vt:lpstr>NEDO日本語16：9</vt:lpstr>
      <vt:lpstr>事業計画書 サマリ</vt:lpstr>
      <vt:lpstr>事業計画書 プロジェクト実施計画</vt:lpstr>
      <vt:lpstr>事業計画書 創薬シーズの有望性</vt:lpstr>
      <vt:lpstr>事業計画書 プロジェクトの推進に向けた人材及びステークホルダー</vt:lpstr>
      <vt:lpstr>事業計画書 資金計画</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宮本　ひかる</dc:creator>
  <cp:lastModifiedBy>Kinouchi, Yuichi</cp:lastModifiedBy>
  <cp:revision>2</cp:revision>
  <dcterms:modified xsi:type="dcterms:W3CDTF">2025-10-31T04:34:50Z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0x010100EE88A0613118CA4AB68EF5303CDB68BA</vt:lpwstr>
  </property>
</Properties>
</file>