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14" r:id="rId5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C51B029-5A06-E4FE-3EB6-371C7D0F3499}" name="Sugiura, Ayaka" initials="AS" userId="S::ayaka.sugiura@tohmatsu.co.jp::87d08c92-03d3-4cce-b973-60e8db9ebe0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B4C7E7"/>
    <a:srgbClr val="F5F5F5"/>
    <a:srgbClr val="ECF4FB"/>
    <a:srgbClr val="007CAF"/>
    <a:srgbClr val="FFF4D1"/>
    <a:srgbClr val="A25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406E4-3C17-B8F1-5DAE-FDCD8B761B1C}" v="17" dt="2025-10-31T02:55:36.1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C50B2B8-527E-4CC4-9CC6-C8CF95BA9A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21D5E3-E8EC-4DB1-A56A-81E3789F18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798D-6D2A-4B58-BBDB-9314A684AE07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A8A8AB-33BB-4042-9434-2DDF99592E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223E40-B9FB-4952-B88A-4D9C365422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52ABD-1D4F-44F1-B1DA-D59CDE57BE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316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D0A4E-8F26-4730-89B2-CE0658009740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DFDCF-E5D4-4068-8A8A-9D6CAB5F1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538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プレースホルダー 1">
            <a:extLst>
              <a:ext uri="{FF2B5EF4-FFF2-40B4-BE49-F238E27FC236}">
                <a16:creationId xmlns:a16="http://schemas.microsoft.com/office/drawing/2014/main" id="{C0CB3E06-502B-41BD-8F32-E721FA4F3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b="1">
                <a:solidFill>
                  <a:schemeClr val="accent6"/>
                </a:solidFill>
                <a:latin typeface="+mn-ea"/>
                <a:ea typeface="+mn-ea"/>
              </a:defRPr>
            </a:lvl1pPr>
          </a:lstStyle>
          <a:p>
            <a:endParaRPr kumimoji="1" lang="ja-JP" altLang="en-US"/>
          </a:p>
        </p:txBody>
      </p:sp>
      <p:sp>
        <p:nvSpPr>
          <p:cNvPr id="19" name="スライド番号プレースホルダー 5">
            <a:extLst>
              <a:ext uri="{FF2B5EF4-FFF2-40B4-BE49-F238E27FC236}">
                <a16:creationId xmlns:a16="http://schemas.microsoft.com/office/drawing/2014/main" id="{ABDF4ECD-48AE-47C5-B67D-2490A35F3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04443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720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1726D2-2E3D-40CF-9BBB-FB1C58F74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822" y="1330859"/>
            <a:ext cx="9252789" cy="4846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ADD3F7-25D7-42AD-B515-2A52521F7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1279" y="0"/>
            <a:ext cx="901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1">
                <a:solidFill>
                  <a:schemeClr val="tx1">
                    <a:tint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fld id="{652AE7A0-B274-4AD2-A86F-1F9EDE300C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タイトル プレースホルダー 1">
            <a:extLst>
              <a:ext uri="{FF2B5EF4-FFF2-40B4-BE49-F238E27FC236}">
                <a16:creationId xmlns:a16="http://schemas.microsoft.com/office/drawing/2014/main" id="{0C41233A-35D0-3F72-A5D0-B4E8A0D321DE}"/>
              </a:ext>
            </a:extLst>
          </p:cNvPr>
          <p:cNvSpPr txBox="1">
            <a:spLocks/>
          </p:cNvSpPr>
          <p:nvPr userDrawn="1"/>
        </p:nvSpPr>
        <p:spPr>
          <a:xfrm>
            <a:off x="452694" y="146269"/>
            <a:ext cx="7140807" cy="6911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700" b="1" kern="1200">
                <a:solidFill>
                  <a:schemeClr val="accent6"/>
                </a:solidFill>
                <a:latin typeface="+mn-ea"/>
                <a:ea typeface="+mn-ea"/>
                <a:cs typeface="+mj-cs"/>
              </a:defRPr>
            </a:lvl1pPr>
          </a:lstStyle>
          <a:p>
            <a:endParaRPr lang="ja-JP" altLang="en-US"/>
          </a:p>
        </p:txBody>
      </p:sp>
      <p:sp>
        <p:nvSpPr>
          <p:cNvPr id="8" name="タイトル プレースホルダー 7">
            <a:extLst>
              <a:ext uri="{FF2B5EF4-FFF2-40B4-BE49-F238E27FC236}">
                <a16:creationId xmlns:a16="http://schemas.microsoft.com/office/drawing/2014/main" id="{12C79D65-A1DF-0330-42DE-E468DAAE0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354" y="178992"/>
            <a:ext cx="854392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1786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700" b="1" kern="1200">
          <a:solidFill>
            <a:schemeClr val="accent6"/>
          </a:solidFill>
          <a:latin typeface="+mn-ea"/>
          <a:ea typeface="+mn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827726-340D-F816-CCCB-215E9C8B6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提出物一覧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657AFCA-D918-C9F5-E2E3-544393706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52AE7A0-B274-4AD2-A86F-1F9EDE300C1C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77314A-6F38-68A0-65AB-9388595102AA}"/>
              </a:ext>
            </a:extLst>
          </p:cNvPr>
          <p:cNvSpPr/>
          <p:nvPr/>
        </p:nvSpPr>
        <p:spPr>
          <a:xfrm>
            <a:off x="237000" y="837389"/>
            <a:ext cx="9432000" cy="3792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solidFill>
                  <a:schemeClr val="tx1"/>
                </a:solidFill>
              </a:rPr>
              <a:t>提出書類に漏れがないか確認いただき、チェックをお願いします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200" dirty="0">
                <a:solidFill>
                  <a:schemeClr val="tx1"/>
                </a:solidFill>
              </a:rPr>
              <a:t>「様式：任意」につきましては、</a:t>
            </a:r>
            <a:r>
              <a:rPr kumimoji="1" lang="ja-JP" altLang="en-US" sz="1200" dirty="0">
                <a:solidFill>
                  <a:schemeClr val="tx1"/>
                </a:solidFill>
              </a:rPr>
              <a:t>記載内容が統一されていればフォーマットは不問です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B09A54B-2737-01ED-22D4-6392B2D511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945729"/>
              </p:ext>
            </p:extLst>
          </p:nvPr>
        </p:nvGraphicFramePr>
        <p:xfrm>
          <a:off x="237000" y="1384783"/>
          <a:ext cx="9431999" cy="361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6475">
                  <a:extLst>
                    <a:ext uri="{9D8B030D-6E8A-4147-A177-3AD203B41FA5}">
                      <a16:colId xmlns:a16="http://schemas.microsoft.com/office/drawing/2014/main" val="1437810808"/>
                    </a:ext>
                  </a:extLst>
                </a:gridCol>
                <a:gridCol w="1362075">
                  <a:extLst>
                    <a:ext uri="{9D8B030D-6E8A-4147-A177-3AD203B41FA5}">
                      <a16:colId xmlns:a16="http://schemas.microsoft.com/office/drawing/2014/main" val="3538130736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74797322"/>
                    </a:ext>
                  </a:extLst>
                </a:gridCol>
                <a:gridCol w="1255843">
                  <a:extLst>
                    <a:ext uri="{9D8B030D-6E8A-4147-A177-3AD203B41FA5}">
                      <a16:colId xmlns:a16="http://schemas.microsoft.com/office/drawing/2014/main" val="4229862437"/>
                    </a:ext>
                  </a:extLst>
                </a:gridCol>
                <a:gridCol w="4927006">
                  <a:extLst>
                    <a:ext uri="{9D8B030D-6E8A-4147-A177-3AD203B41FA5}">
                      <a16:colId xmlns:a16="http://schemas.microsoft.com/office/drawing/2014/main" val="2392779470"/>
                    </a:ext>
                  </a:extLst>
                </a:gridCol>
              </a:tblGrid>
              <a:tr h="430833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+mn-lt"/>
                        </a:rPr>
                        <a:t>チェックリスト</a:t>
                      </a:r>
                      <a:endParaRPr lang="en-GB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+mn-lt"/>
                        </a:rPr>
                        <a:t>必須</a:t>
                      </a:r>
                      <a:r>
                        <a:rPr lang="en-US" altLang="ja-JP" sz="1200" dirty="0">
                          <a:solidFill>
                            <a:schemeClr val="bg1"/>
                          </a:solidFill>
                          <a:latin typeface="+mn-lt"/>
                        </a:rPr>
                        <a:t>/</a:t>
                      </a: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+mn-lt"/>
                        </a:rPr>
                        <a:t>任意</a:t>
                      </a:r>
                      <a:endParaRPr lang="en-GB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+mn-lt"/>
                        </a:rPr>
                        <a:t>様式</a:t>
                      </a:r>
                      <a:endParaRPr lang="en-GB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+mn-lt"/>
                        </a:rPr>
                        <a:t>枚数</a:t>
                      </a:r>
                      <a:endParaRPr lang="en-GB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+mn-lt"/>
                        </a:rPr>
                        <a:t>添付書類内容</a:t>
                      </a:r>
                      <a:endParaRPr lang="en-GB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7955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/>
                      <a:endParaRPr lang="en-US" altLang="ja-JP" sz="1200" dirty="0">
                        <a:highlight>
                          <a:srgbClr val="FFFF00"/>
                        </a:highlight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latin typeface="+mn-lt"/>
                        </a:rPr>
                        <a:t>必須</a:t>
                      </a:r>
                      <a:endParaRPr lang="en-US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latin typeface="+mn-lt"/>
                        </a:rPr>
                        <a:t>様式１</a:t>
                      </a:r>
                      <a:endParaRPr lang="en-US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200" dirty="0">
                          <a:latin typeface="+mn-lt"/>
                        </a:rPr>
                        <a:t>１</a:t>
                      </a:r>
                      <a:endParaRPr lang="en-US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200" dirty="0">
                          <a:latin typeface="+mn-lt"/>
                        </a:rPr>
                        <a:t>申請書兼宣誓書</a:t>
                      </a:r>
                      <a:endParaRPr lang="en-US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67989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必須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任意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上限</a:t>
                      </a:r>
                      <a:r>
                        <a:rPr lang="en-US" altLang="ja-JP" sz="1200" dirty="0">
                          <a:latin typeface="+mn-lt"/>
                        </a:rPr>
                        <a:t>7</a:t>
                      </a:r>
                      <a:r>
                        <a:rPr lang="ja-JP" altLang="en-US" sz="1200" dirty="0">
                          <a:latin typeface="+mn-lt"/>
                        </a:rPr>
                        <a:t>頁</a:t>
                      </a: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ja-JP" altLang="en-US" sz="1000">
                          <a:latin typeface="+mn-lt"/>
                        </a:rPr>
                        <a:t>（表紙を除く）</a:t>
                      </a:r>
                      <a:endParaRPr lang="ja-JP" altLang="en-US" sz="10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企画書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95628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必須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任意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上限</a:t>
                      </a:r>
                      <a:r>
                        <a:rPr lang="en-US" altLang="ja-JP" sz="1200" dirty="0">
                          <a:latin typeface="+mn-lt"/>
                        </a:rPr>
                        <a:t>1</a:t>
                      </a:r>
                      <a:r>
                        <a:rPr lang="ja-JP" altLang="en-US" sz="1200" dirty="0">
                          <a:latin typeface="+mn-lt"/>
                        </a:rPr>
                        <a:t>頁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>
                        <a:latin typeface="+mn-lt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プロジェクト概要書</a:t>
                      </a:r>
                      <a:endParaRPr lang="en-US" altLang="ja-JP" sz="1200" dirty="0">
                        <a:latin typeface="+mn-lt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600" dirty="0">
                        <a:latin typeface="+mn-lt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>
                          <a:latin typeface="+mn-lt"/>
                        </a:rPr>
                        <a:t>＊プロジェクト管理責任者の経歴・実績を別で作成する場合は、プロジェクト概要書とは別</a:t>
                      </a:r>
                      <a:endParaRPr lang="en-US" altLang="ja-JP" sz="1050">
                        <a:latin typeface="+mn-lt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dirty="0">
                          <a:latin typeface="+mn-lt"/>
                        </a:rPr>
                        <a:t>　 で上限２頁まで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7191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必須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ー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ー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登記事項証明書（履歴事項全部証明書）の類（写）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66419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必須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ー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ー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直近２期の財務諸表（</a:t>
                      </a: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B/S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、</a:t>
                      </a: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P/L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※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税務署に提出した決算報告書一式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085267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（</a:t>
                      </a:r>
                      <a:r>
                        <a:rPr lang="en-US" altLang="ja-JP" sz="1200" dirty="0">
                          <a:latin typeface="+mn-lt"/>
                        </a:rPr>
                        <a:t>VC</a:t>
                      </a:r>
                      <a:r>
                        <a:rPr lang="ja-JP" altLang="en-US" sz="1200" dirty="0">
                          <a:latin typeface="+mn-lt"/>
                        </a:rPr>
                        <a:t>以外必須）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様式２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latin typeface="+mn-lt"/>
                        </a:rPr>
                        <a:t>ー</a:t>
                      </a:r>
                      <a:endParaRPr lang="en-GB" altLang="ja-JP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05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出資意向確認書</a:t>
                      </a:r>
                      <a:endParaRPr kumimoji="1" lang="en-US" altLang="ja-JP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7106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626645"/>
      </p:ext>
    </p:extLst>
  </p:cSld>
  <p:clrMapOvr>
    <a:masterClrMapping/>
  </p:clrMapOvr>
</p:sld>
</file>

<file path=ppt/theme/theme1.xml><?xml version="1.0" encoding="utf-8"?>
<a:theme xmlns:a="http://schemas.openxmlformats.org/drawingml/2006/main" name="NEDO日本語16：9">
  <a:themeElements>
    <a:clrScheme name="青緑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ユーザー定義 2">
      <a:majorFont>
        <a:latin typeface="Yu Gothic UI"/>
        <a:ea typeface="Meiryo UI"/>
        <a:cs typeface=""/>
      </a:majorFont>
      <a:minorFont>
        <a:latin typeface="Yu Gothic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DO日本語16：9" id="{E7627FC0-82E2-4F40-AE95-EDA8A0518DCA}" vid="{B091D4D8-CA12-428C-A114-EED442D5176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E88A0613118CA4AB68EF5303CDB68BA" ma:contentTypeVersion="3" ma:contentTypeDescription="新しいドキュメントを作成します。" ma:contentTypeScope="" ma:versionID="44ff04cd2eb7c0ef52a349df71afd18b">
  <xsd:schema xmlns:xsd="http://www.w3.org/2001/XMLSchema" xmlns:xs="http://www.w3.org/2001/XMLSchema" xmlns:p="http://schemas.microsoft.com/office/2006/metadata/properties" xmlns:ns2="a610d25c-0615-4def-ad6b-792cfeeae17a" targetNamespace="http://schemas.microsoft.com/office/2006/metadata/properties" ma:root="true" ma:fieldsID="a79a1a680167147396f62a1b9801b806" ns2:_="">
    <xsd:import namespace="a610d25c-0615-4def-ad6b-792cfeeae1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0d25c-0615-4def-ad6b-792cfeeae1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E2344A-7B77-4CF3-82D9-D3315AD62829}">
  <ds:schemaRefs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a610d25c-0615-4def-ad6b-792cfeeae1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0EB4BC0-34F4-469D-9408-98A8084A14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734B40-86B7-4BEF-8AFD-D442F50CF1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0d25c-0615-4def-ad6b-792cfeeae1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NEDO日本語16：9</Template>
  <TotalTime>337</TotalTime>
  <Words>150</Words>
  <Application>Microsoft Office PowerPoint</Application>
  <PresentationFormat>A4 210 x 297 mm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Yu Gothic UI</vt:lpstr>
      <vt:lpstr>游ゴシック</vt:lpstr>
      <vt:lpstr>Arial</vt:lpstr>
      <vt:lpstr>Wingdings</vt:lpstr>
      <vt:lpstr>NEDO日本語16：9</vt:lpstr>
      <vt:lpstr>提出物一覧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Kinouchi, Yuichi</dc:creator>
  <cp:lastModifiedBy>Kinouchi, Yuichi</cp:lastModifiedBy>
  <cp:revision>20</cp:revision>
  <dcterms:modified xsi:type="dcterms:W3CDTF">2025-10-31T04:20:44Z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0x010100EE88A0613118CA4AB68EF5303CDB68BA</vt:lpwstr>
  </property>
</Properties>
</file>